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9"/>
  </p:notesMasterIdLst>
  <p:handoutMasterIdLst>
    <p:handoutMasterId r:id="rId30"/>
  </p:handoutMasterIdLst>
  <p:sldIdLst>
    <p:sldId id="256" r:id="rId2"/>
    <p:sldId id="261" r:id="rId3"/>
    <p:sldId id="257" r:id="rId4"/>
    <p:sldId id="258" r:id="rId5"/>
    <p:sldId id="260" r:id="rId6"/>
    <p:sldId id="259" r:id="rId7"/>
    <p:sldId id="262" r:id="rId8"/>
    <p:sldId id="263" r:id="rId9"/>
    <p:sldId id="264" r:id="rId10"/>
    <p:sldId id="265" r:id="rId11"/>
    <p:sldId id="285" r:id="rId12"/>
    <p:sldId id="268" r:id="rId13"/>
    <p:sldId id="267" r:id="rId14"/>
    <p:sldId id="269" r:id="rId15"/>
    <p:sldId id="284" r:id="rId16"/>
    <p:sldId id="281" r:id="rId17"/>
    <p:sldId id="274" r:id="rId18"/>
    <p:sldId id="280" r:id="rId19"/>
    <p:sldId id="283" r:id="rId20"/>
    <p:sldId id="273" r:id="rId21"/>
    <p:sldId id="275" r:id="rId22"/>
    <p:sldId id="277" r:id="rId23"/>
    <p:sldId id="278" r:id="rId24"/>
    <p:sldId id="292" r:id="rId25"/>
    <p:sldId id="270" r:id="rId26"/>
    <p:sldId id="271" r:id="rId27"/>
    <p:sldId id="27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clrMru>
    <a:srgbClr val="005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63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A1524-BBE9-A543-98A3-6C93E5F5A180}" type="datetimeFigureOut">
              <a:rPr lang="en-US" smtClean="0"/>
              <a:t>10/20/11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7AEC7F-6BCA-124E-8657-0DDF330D3F6A}" type="slidenum">
              <a:rPr lang="en-US" smtClean="0"/>
              <a:t>‹#›</a:t>
            </a:fld>
            <a:endParaRPr lang="en-US" dirty="0"/>
          </a:p>
        </p:txBody>
      </p:sp>
    </p:spTree>
    <p:extLst>
      <p:ext uri="{BB962C8B-B14F-4D97-AF65-F5344CB8AC3E}">
        <p14:creationId xmlns:p14="http://schemas.microsoft.com/office/powerpoint/2010/main" val="3026076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417E7B-A436-944A-85B0-CE2F60D674B3}" type="datetimeFigureOut">
              <a:rPr lang="en-US" smtClean="0"/>
              <a:t>10/20/11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62365-15C0-EC41-94A2-A8AD500F8512}" type="slidenum">
              <a:rPr lang="en-US" smtClean="0"/>
              <a:t>‹#›</a:t>
            </a:fld>
            <a:endParaRPr lang="en-US" dirty="0"/>
          </a:p>
        </p:txBody>
      </p:sp>
    </p:spTree>
    <p:extLst>
      <p:ext uri="{BB962C8B-B14F-4D97-AF65-F5344CB8AC3E}">
        <p14:creationId xmlns:p14="http://schemas.microsoft.com/office/powerpoint/2010/main" val="27901378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a:t>
            </a:r>
            <a:r>
              <a:rPr lang="en-US" baseline="0" dirty="0" smtClean="0"/>
              <a:t> later with section on market mechanisms?</a:t>
            </a:r>
            <a:endParaRPr lang="en-US" dirty="0"/>
          </a:p>
        </p:txBody>
      </p:sp>
      <p:sp>
        <p:nvSpPr>
          <p:cNvPr id="4" name="Slide Number Placeholder 3"/>
          <p:cNvSpPr>
            <a:spLocks noGrp="1"/>
          </p:cNvSpPr>
          <p:nvPr>
            <p:ph type="sldNum" sz="quarter" idx="10"/>
          </p:nvPr>
        </p:nvSpPr>
        <p:spPr/>
        <p:txBody>
          <a:bodyPr/>
          <a:lstStyle/>
          <a:p>
            <a:fld id="{8EF62365-15C0-EC41-94A2-A8AD500F8512}" type="slidenum">
              <a:rPr lang="en-US" smtClean="0"/>
              <a:t>3</a:t>
            </a:fld>
            <a:endParaRPr lang="en-US" dirty="0"/>
          </a:p>
        </p:txBody>
      </p:sp>
    </p:spTree>
    <p:extLst>
      <p:ext uri="{BB962C8B-B14F-4D97-AF65-F5344CB8AC3E}">
        <p14:creationId xmlns:p14="http://schemas.microsoft.com/office/powerpoint/2010/main" val="249876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regions, basic geographic,</a:t>
            </a:r>
            <a:r>
              <a:rPr lang="en-US" baseline="0" dirty="0" smtClean="0"/>
              <a:t> ecological and demographic characteristics</a:t>
            </a:r>
            <a:endParaRPr lang="en-US" dirty="0"/>
          </a:p>
        </p:txBody>
      </p:sp>
      <p:sp>
        <p:nvSpPr>
          <p:cNvPr id="4" name="Slide Number Placeholder 3"/>
          <p:cNvSpPr>
            <a:spLocks noGrp="1"/>
          </p:cNvSpPr>
          <p:nvPr>
            <p:ph type="sldNum" sz="quarter" idx="10"/>
          </p:nvPr>
        </p:nvSpPr>
        <p:spPr/>
        <p:txBody>
          <a:bodyPr/>
          <a:lstStyle/>
          <a:p>
            <a:fld id="{8EF62365-15C0-EC41-94A2-A8AD500F8512}" type="slidenum">
              <a:rPr lang="en-US" smtClean="0"/>
              <a:t>4</a:t>
            </a:fld>
            <a:endParaRPr lang="en-US" dirty="0"/>
          </a:p>
        </p:txBody>
      </p:sp>
    </p:spTree>
    <p:extLst>
      <p:ext uri="{BB962C8B-B14F-4D97-AF65-F5344CB8AC3E}">
        <p14:creationId xmlns:p14="http://schemas.microsoft.com/office/powerpoint/2010/main" val="249916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TCN – Large</a:t>
            </a:r>
            <a:r>
              <a:rPr lang="en-US" baseline="0" dirty="0" smtClean="0"/>
              <a:t> public corporation under MoFSC that has dominated official timber industry for years. Recently (Oct 12, 2011) the Parliamentary Public Accounts Committee recommended closing it down.</a:t>
            </a:r>
          </a:p>
          <a:p>
            <a:r>
              <a:rPr lang="en-US" baseline="0" dirty="0" smtClean="0"/>
              <a:t>Local enterprises exist, but get little public support and are heavily regulated</a:t>
            </a:r>
          </a:p>
        </p:txBody>
      </p:sp>
      <p:sp>
        <p:nvSpPr>
          <p:cNvPr id="4" name="Slide Number Placeholder 3"/>
          <p:cNvSpPr>
            <a:spLocks noGrp="1"/>
          </p:cNvSpPr>
          <p:nvPr>
            <p:ph type="sldNum" sz="quarter" idx="10"/>
          </p:nvPr>
        </p:nvSpPr>
        <p:spPr/>
        <p:txBody>
          <a:bodyPr/>
          <a:lstStyle/>
          <a:p>
            <a:fld id="{8EF62365-15C0-EC41-94A2-A8AD500F8512}" type="slidenum">
              <a:rPr lang="en-US" smtClean="0"/>
              <a:t>9</a:t>
            </a:fld>
            <a:endParaRPr lang="en-US" dirty="0"/>
          </a:p>
        </p:txBody>
      </p:sp>
    </p:spTree>
    <p:extLst>
      <p:ext uri="{BB962C8B-B14F-4D97-AF65-F5344CB8AC3E}">
        <p14:creationId xmlns:p14="http://schemas.microsoft.com/office/powerpoint/2010/main" val="307413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Rot="1" noChangeAspect="1" noChangeArrowheads="1"/>
          </p:cNvSpPr>
          <p:nvPr>
            <p:ph type="sldImg"/>
          </p:nvPr>
        </p:nvSpPr>
        <p:spPr>
          <a:solidFill>
            <a:srgbClr val="FFFFFF"/>
          </a:solidFill>
          <a:ln/>
        </p:spPr>
      </p:sp>
      <p:sp>
        <p:nvSpPr>
          <p:cNvPr id="389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dirty="0">
                <a:solidFill>
                  <a:srgbClr val="000000"/>
                </a:solidFill>
                <a:latin typeface="Calibri" charset="0"/>
                <a:ea typeface="ＭＳ Ｐゴシック" charset="0"/>
                <a:cs typeface="Calibri" charset="0"/>
                <a:sym typeface="Calibri" charset="0"/>
              </a:rPr>
              <a:t>2007-2010: Active involvement in UNFCCC negotiations and other events</a:t>
            </a:r>
          </a:p>
          <a:p>
            <a:pPr eaLnBrk="1" hangingPunct="1"/>
            <a:r>
              <a:rPr lang="en-US" sz="1600" dirty="0">
                <a:solidFill>
                  <a:srgbClr val="000000"/>
                </a:solidFill>
                <a:latin typeface="Calibri" charset="0"/>
                <a:ea typeface="ＭＳ Ｐゴシック" charset="0"/>
                <a:cs typeface="Calibri" charset="0"/>
                <a:sym typeface="Calibri" charset="0"/>
              </a:rPr>
              <a:t>2008 to present: Support from World Bank</a:t>
            </a:r>
            <a:r>
              <a:rPr lang="ja-JP" altLang="en-US" sz="1600" dirty="0">
                <a:solidFill>
                  <a:srgbClr val="000000"/>
                </a:solidFill>
                <a:latin typeface="Calibri" charset="0"/>
                <a:ea typeface="ＭＳ Ｐゴシック" charset="0"/>
                <a:cs typeface="Calibri" charset="0"/>
                <a:sym typeface="Calibri" charset="0"/>
              </a:rPr>
              <a:t>’</a:t>
            </a:r>
            <a:r>
              <a:rPr lang="en-US" sz="1600" dirty="0">
                <a:solidFill>
                  <a:srgbClr val="000000"/>
                </a:solidFill>
                <a:latin typeface="Calibri" charset="0"/>
                <a:ea typeface="ＭＳ Ｐゴシック" charset="0"/>
                <a:cs typeface="Calibri" charset="0"/>
                <a:sym typeface="Calibri" charset="0"/>
              </a:rPr>
              <a:t>s Forest Carbon Partnership Facility (FCPF)  for </a:t>
            </a:r>
            <a:r>
              <a:rPr lang="ja-JP" altLang="en-US" sz="1600" dirty="0">
                <a:solidFill>
                  <a:srgbClr val="000000"/>
                </a:solidFill>
                <a:latin typeface="Calibri" charset="0"/>
                <a:ea typeface="ＭＳ Ｐゴシック" charset="0"/>
                <a:cs typeface="Calibri" charset="0"/>
                <a:sym typeface="Calibri" charset="0"/>
              </a:rPr>
              <a:t>‘</a:t>
            </a:r>
            <a:r>
              <a:rPr lang="en-US" sz="1600" dirty="0">
                <a:solidFill>
                  <a:srgbClr val="000000"/>
                </a:solidFill>
                <a:latin typeface="Calibri" charset="0"/>
                <a:ea typeface="ＭＳ Ｐゴシック" charset="0"/>
                <a:cs typeface="Calibri" charset="0"/>
                <a:sym typeface="Calibri" charset="0"/>
              </a:rPr>
              <a:t>REDD readiness</a:t>
            </a:r>
            <a:r>
              <a:rPr lang="ja-JP" altLang="en-US" sz="1600" dirty="0">
                <a:solidFill>
                  <a:srgbClr val="000000"/>
                </a:solidFill>
                <a:latin typeface="Calibri" charset="0"/>
                <a:ea typeface="ＭＳ Ｐゴシック" charset="0"/>
                <a:cs typeface="Calibri" charset="0"/>
                <a:sym typeface="Calibri" charset="0"/>
              </a:rPr>
              <a:t>’</a:t>
            </a:r>
            <a:r>
              <a:rPr lang="en-US" sz="1600" dirty="0">
                <a:solidFill>
                  <a:srgbClr val="000000"/>
                </a:solidFill>
                <a:latin typeface="Calibri" charset="0"/>
                <a:ea typeface="ＭＳ Ｐゴシック" charset="0"/>
                <a:cs typeface="Calibri" charset="0"/>
                <a:sym typeface="Calibri" charset="0"/>
              </a:rPr>
              <a:t> activities</a:t>
            </a:r>
          </a:p>
          <a:p>
            <a:pPr eaLnBrk="1" hangingPunct="1"/>
            <a:r>
              <a:rPr lang="en-US" sz="1600" dirty="0">
                <a:solidFill>
                  <a:srgbClr val="000000"/>
                </a:solidFill>
                <a:latin typeface="Calibri" charset="0"/>
                <a:ea typeface="ＭＳ Ｐゴシック" charset="0"/>
                <a:cs typeface="Calibri" charset="0"/>
                <a:sym typeface="Calibri" charset="0"/>
              </a:rPr>
              <a:t>2009 REDD Forestry and Climate Change Cell established at MoFSC</a:t>
            </a:r>
          </a:p>
          <a:p>
            <a:pPr eaLnBrk="1" hangingPunct="1"/>
            <a:r>
              <a:rPr lang="en-US" sz="1600" dirty="0">
                <a:solidFill>
                  <a:srgbClr val="000000"/>
                </a:solidFill>
                <a:latin typeface="Calibri" charset="0"/>
                <a:ea typeface="ＭＳ Ｐゴシック" charset="0"/>
                <a:cs typeface="Calibri" charset="0"/>
                <a:sym typeface="Calibri" charset="0"/>
              </a:rPr>
              <a:t>2009: Piloting activities in different areas</a:t>
            </a:r>
          </a:p>
          <a:p>
            <a:pPr eaLnBrk="1" hangingPunct="1"/>
            <a:r>
              <a:rPr lang="en-US" sz="1600" dirty="0">
                <a:solidFill>
                  <a:srgbClr val="000000"/>
                </a:solidFill>
                <a:latin typeface="Calibri" charset="0"/>
                <a:ea typeface="ＭＳ Ｐゴシック" charset="0"/>
                <a:cs typeface="Calibri" charset="0"/>
                <a:sym typeface="Calibri" charset="0"/>
              </a:rPr>
              <a:t>2009 - April 2010: Readiness Proposal Preparation (RPP) process under FCPF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pPr eaLnBrk="1" latinLnBrk="0" hangingPunct="1"/>
            <a:fld id="{DF2B460D-8E35-1C43-B251-88C0292C7CB8}" type="datetime1">
              <a:rPr lang="en-US" smtClean="0"/>
              <a:t>10/21/11</a:t>
            </a:fld>
            <a:endParaRPr lang="en-US" dirty="0"/>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dirty="0"/>
          </a:p>
        </p:txBody>
      </p:sp>
      <p:sp>
        <p:nvSpPr>
          <p:cNvPr id="17" name="Footer Placeholder 16"/>
          <p:cNvSpPr>
            <a:spLocks noGrp="1"/>
          </p:cNvSpPr>
          <p:nvPr>
            <p:ph type="ftr" sz="quarter" idx="12"/>
          </p:nvPr>
        </p:nvSpPr>
        <p:spPr/>
        <p:txBody>
          <a:bodyPr/>
          <a:lstStyle/>
          <a:p>
            <a:r>
              <a:rPr kumimoji="0" lang="es-ES_tradnl" smtClean="0"/>
              <a:t>Bushley &amp; Khanal ~ UH Manoa/FECOFUN</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DAF92416-ECE5-B941-AD5E-CD43131C40ED}" type="datetime1">
              <a:rPr lang="en-US" smtClean="0"/>
              <a:t>10/21/11</a:t>
            </a:fld>
            <a:endParaRPr lang="en-US" dirty="0"/>
          </a:p>
        </p:txBody>
      </p:sp>
      <p:sp>
        <p:nvSpPr>
          <p:cNvPr id="5" name="Footer Placeholder 4"/>
          <p:cNvSpPr>
            <a:spLocks noGrp="1"/>
          </p:cNvSpPr>
          <p:nvPr>
            <p:ph type="ftr" sz="quarter" idx="11"/>
          </p:nvPr>
        </p:nvSpPr>
        <p:spPr/>
        <p:txBody>
          <a:bodyPr/>
          <a:lstStyle/>
          <a:p>
            <a:r>
              <a:rPr kumimoji="0" lang="es-ES_tradnl" smtClean="0"/>
              <a:t>Bushley &amp; Khanal ~ UH Manoa/FECOFUN</a:t>
            </a:r>
            <a:endParaRPr kumimoji="0" lang="en-US" dirty="0"/>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C604772A-3122-0643-8DE0-BE9E20324C9A}" type="datetime1">
              <a:rPr lang="en-US" smtClean="0"/>
              <a:t>10/21/11</a:t>
            </a:fld>
            <a:endParaRPr lang="en-US" dirty="0"/>
          </a:p>
        </p:txBody>
      </p:sp>
      <p:sp>
        <p:nvSpPr>
          <p:cNvPr id="5" name="Footer Placeholder 4"/>
          <p:cNvSpPr>
            <a:spLocks noGrp="1"/>
          </p:cNvSpPr>
          <p:nvPr>
            <p:ph type="ftr" sz="quarter" idx="11"/>
          </p:nvPr>
        </p:nvSpPr>
        <p:spPr/>
        <p:txBody>
          <a:bodyPr/>
          <a:lstStyle/>
          <a:p>
            <a:r>
              <a:rPr kumimoji="0" lang="es-ES_tradnl" smtClean="0"/>
              <a:t>Bushley &amp; Khanal ~ UH Manoa/FECOFUN</a:t>
            </a:r>
            <a:endParaRPr kumimoji="0" lang="en-US" dirty="0"/>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eaLnBrk="1" latinLnBrk="0" hangingPunct="1"/>
            <a:fld id="{DE5FA7C4-FB89-754E-9F9A-E06A8D909CEF}" type="datetime1">
              <a:rPr lang="en-US" smtClean="0"/>
              <a:t>10/21/11</a:t>
            </a:fld>
            <a:endParaRPr lang="en-US" dirty="0"/>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dirty="0"/>
          </a:p>
        </p:txBody>
      </p:sp>
      <p:sp>
        <p:nvSpPr>
          <p:cNvPr id="16" name="Footer Placeholder 15"/>
          <p:cNvSpPr>
            <a:spLocks noGrp="1"/>
          </p:cNvSpPr>
          <p:nvPr>
            <p:ph type="ftr" sz="quarter" idx="16"/>
          </p:nvPr>
        </p:nvSpPr>
        <p:spPr/>
        <p:txBody>
          <a:bodyPr/>
          <a:lstStyle/>
          <a:p>
            <a:r>
              <a:rPr kumimoji="0" lang="es-ES_tradnl" smtClean="0"/>
              <a:t>Bushley &amp; Khanal ~ UH Manoa/FECOFUN</a:t>
            </a:r>
            <a:endParaRPr kumimoji="0"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438A504F-44DB-7446-99FB-5E0FE60D10F8}" type="datetime1">
              <a:rPr lang="en-US" smtClean="0"/>
              <a:t>10/21/11</a:t>
            </a:fld>
            <a:endParaRPr lang="en-US" dirty="0"/>
          </a:p>
        </p:txBody>
      </p:sp>
      <p:sp>
        <p:nvSpPr>
          <p:cNvPr id="5" name="Footer Placeholder 4"/>
          <p:cNvSpPr>
            <a:spLocks noGrp="1"/>
          </p:cNvSpPr>
          <p:nvPr>
            <p:ph type="ftr" sz="quarter" idx="11"/>
          </p:nvPr>
        </p:nvSpPr>
        <p:spPr/>
        <p:txBody>
          <a:bodyPr/>
          <a:lstStyle/>
          <a:p>
            <a:r>
              <a:rPr kumimoji="0" lang="es-ES_tradnl" smtClean="0"/>
              <a:t>Bushley &amp; Khanal ~ UH Manoa/FECOFUN</a:t>
            </a:r>
            <a:endParaRPr kumimoji="0" lang="en-US" dirty="0"/>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1FD2B0E-A82D-3D45-9139-6F629E04AAC1}" type="datetime1">
              <a:rPr lang="en-US" smtClean="0"/>
              <a:t>10/21/11</a:t>
            </a:fld>
            <a:endParaRPr lang="en-US" dirty="0"/>
          </a:p>
        </p:txBody>
      </p:sp>
      <p:sp>
        <p:nvSpPr>
          <p:cNvPr id="6" name="Footer Placeholder 5"/>
          <p:cNvSpPr>
            <a:spLocks noGrp="1"/>
          </p:cNvSpPr>
          <p:nvPr>
            <p:ph type="ftr" sz="quarter" idx="11"/>
          </p:nvPr>
        </p:nvSpPr>
        <p:spPr/>
        <p:txBody>
          <a:bodyPr/>
          <a:lstStyle/>
          <a:p>
            <a:r>
              <a:rPr kumimoji="0" lang="es-ES_tradnl" smtClean="0"/>
              <a:t>Bushley &amp; Khanal ~ UH Manoa/FECOFUN</a:t>
            </a:r>
            <a:endParaRPr kumimoji="0" lang="en-US" dirty="0"/>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
        <p:nvSpPr>
          <p:cNvPr id="8" name="Footer Placeholder 7"/>
          <p:cNvSpPr>
            <a:spLocks noGrp="1"/>
          </p:cNvSpPr>
          <p:nvPr>
            <p:ph type="ftr" sz="quarter" idx="11"/>
          </p:nvPr>
        </p:nvSpPr>
        <p:spPr/>
        <p:txBody>
          <a:bodyPr/>
          <a:lstStyle/>
          <a:p>
            <a:r>
              <a:rPr kumimoji="0" lang="es-ES_tradnl" smtClean="0"/>
              <a:t>Bushley &amp; Khanal ~ UH Manoa/FECOFUN</a:t>
            </a:r>
            <a:endParaRPr kumimoji="0" lang="en-US" dirty="0"/>
          </a:p>
        </p:txBody>
      </p:sp>
      <p:sp>
        <p:nvSpPr>
          <p:cNvPr id="7" name="Date Placeholder 6"/>
          <p:cNvSpPr>
            <a:spLocks noGrp="1"/>
          </p:cNvSpPr>
          <p:nvPr>
            <p:ph type="dt" sz="half" idx="10"/>
          </p:nvPr>
        </p:nvSpPr>
        <p:spPr/>
        <p:txBody>
          <a:bodyPr/>
          <a:lstStyle/>
          <a:p>
            <a:pPr eaLnBrk="1" latinLnBrk="0" hangingPunct="1"/>
            <a:fld id="{0B3A1FA4-2511-AD46-A32C-D9F05D63B94D}" type="datetime1">
              <a:rPr lang="en-US" smtClean="0"/>
              <a:t>10/21/11</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856CC1F0-244D-1643-ABFB-4F3501D52A6E}" type="datetime1">
              <a:rPr lang="en-US" smtClean="0"/>
              <a:t>10/21/11</a:t>
            </a:fld>
            <a:endParaRPr lang="en-US" dirty="0"/>
          </a:p>
        </p:txBody>
      </p:sp>
      <p:sp>
        <p:nvSpPr>
          <p:cNvPr id="4" name="Footer Placeholder 3"/>
          <p:cNvSpPr>
            <a:spLocks noGrp="1"/>
          </p:cNvSpPr>
          <p:nvPr>
            <p:ph type="ftr" sz="quarter" idx="11"/>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F2054554-F740-ED47-AE27-11777D68C86E}" type="datetime1">
              <a:rPr lang="en-US" smtClean="0"/>
              <a:t>10/21/11</a:t>
            </a:fld>
            <a:endParaRPr lang="en-US" dirty="0"/>
          </a:p>
        </p:txBody>
      </p:sp>
      <p:sp>
        <p:nvSpPr>
          <p:cNvPr id="3" name="Footer Placeholder 2"/>
          <p:cNvSpPr>
            <a:spLocks noGrp="1"/>
          </p:cNvSpPr>
          <p:nvPr>
            <p:ph type="ftr" sz="quarter" idx="11"/>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50BEED58-3318-184F-9EB0-ED77CBC4C128}" type="datetime1">
              <a:rPr lang="en-US" smtClean="0"/>
              <a:t>10/21/11</a:t>
            </a:fld>
            <a:endParaRPr lang="en-US" dirty="0"/>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dirty="0"/>
          </a:p>
        </p:txBody>
      </p:sp>
      <p:sp>
        <p:nvSpPr>
          <p:cNvPr id="10" name="Footer Placeholder 9"/>
          <p:cNvSpPr>
            <a:spLocks noGrp="1"/>
          </p:cNvSpPr>
          <p:nvPr>
            <p:ph type="ftr" sz="quarter" idx="16"/>
          </p:nvPr>
        </p:nvSpPr>
        <p:spPr/>
        <p:txBody>
          <a:bodyPr/>
          <a:lstStyle/>
          <a:p>
            <a:r>
              <a:rPr kumimoji="0" lang="es-ES_tradnl" smtClean="0"/>
              <a:t>Bushley &amp; Khanal ~ UH Manoa/FECOFUN</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Drag picture to placeholder or click icon to add</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fld id="{A082E827-8CA3-AD42-BE79-7B4BB7C5ACCD}" type="datetime1">
              <a:rPr lang="en-US" smtClean="0"/>
              <a:t>10/21/11</a:t>
            </a:fld>
            <a:endParaRPr lang="en-US" dirty="0"/>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dirty="0"/>
          </a:p>
        </p:txBody>
      </p:sp>
      <p:sp>
        <p:nvSpPr>
          <p:cNvPr id="10" name="Footer Placeholder 9"/>
          <p:cNvSpPr>
            <a:spLocks noGrp="1"/>
          </p:cNvSpPr>
          <p:nvPr>
            <p:ph type="ftr" sz="quarter" idx="12"/>
          </p:nvPr>
        </p:nvSpPr>
        <p:spPr/>
        <p:txBody>
          <a:bodyPr/>
          <a:lstStyle/>
          <a:p>
            <a:r>
              <a:rPr kumimoji="0" lang="es-ES_tradnl" smtClean="0"/>
              <a:t>Bushley &amp; Khanal ~ UH Manoa/FECOFUN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30742187-9BE0-4D41-9125-0EA761D90C9A}" type="datetime1">
              <a:rPr lang="en-US" smtClean="0"/>
              <a:t>10/21/11</a:t>
            </a:fld>
            <a:endParaRPr lang="en-US" dirty="0"/>
          </a:p>
        </p:txBody>
      </p:sp>
      <p:sp>
        <p:nvSpPr>
          <p:cNvPr id="10" name="Footer Placeholder 9"/>
          <p:cNvSpPr>
            <a:spLocks noGrp="1"/>
          </p:cNvSpPr>
          <p:nvPr>
            <p:ph type="ftr" sz="quarter" idx="3"/>
          </p:nvPr>
        </p:nvSpPr>
        <p:spPr>
          <a:xfrm>
            <a:off x="282220" y="6557317"/>
            <a:ext cx="3581400" cy="270285"/>
          </a:xfrm>
          <a:prstGeom prst="rect">
            <a:avLst/>
          </a:prstGeom>
        </p:spPr>
        <p:txBody>
          <a:bodyPr vert="horz" anchor="ctr" anchorCtr="0"/>
          <a:lstStyle>
            <a:lvl1pPr algn="l" eaLnBrk="1" latinLnBrk="0" hangingPunct="1">
              <a:defRPr kumimoji="0" sz="1200">
                <a:solidFill>
                  <a:schemeClr val="tx2"/>
                </a:solidFill>
              </a:defRPr>
            </a:lvl1pPr>
          </a:lstStyle>
          <a:p>
            <a:r>
              <a:rPr lang="es-ES_tradnl" smtClean="0"/>
              <a:t>Bushley &amp; Khanal ~ UH Manoa/FECOFUN</a:t>
            </a:r>
            <a:endParaRPr lang="en-US" dirty="0"/>
          </a:p>
        </p:txBody>
      </p:sp>
      <p:sp>
        <p:nvSpPr>
          <p:cNvPr id="22" name="Slide Number Placeholder 21"/>
          <p:cNvSpPr>
            <a:spLocks noGrp="1"/>
          </p:cNvSpPr>
          <p:nvPr>
            <p:ph type="sldNum" sz="quarter" idx="4"/>
          </p:nvPr>
        </p:nvSpPr>
        <p:spPr>
          <a:xfrm>
            <a:off x="8410575" y="6449640"/>
            <a:ext cx="609600" cy="457200"/>
          </a:xfrm>
          <a:prstGeom prst="rect">
            <a:avLst/>
          </a:prstGeom>
          <a:noFill/>
        </p:spPr>
        <p:txBody>
          <a:bodyPr vert="horz" lIns="0" tIns="0" rIns="0" bIns="0" anchor="ctr" anchorCtr="0">
            <a:noAutofit/>
          </a:bodyPr>
          <a:lstStyle>
            <a:lvl1pPr algn="ctr" eaLnBrk="1" latinLnBrk="0" hangingPunct="1">
              <a:defRPr kumimoji="0" sz="1400" baseline="0">
                <a:solidFill>
                  <a:schemeClr val="tx2"/>
                </a:solidFill>
              </a:defRPr>
            </a:lvl1pPr>
          </a:lstStyle>
          <a:p>
            <a:fld id="{B638F3C2-9CE1-7346-A0F6-6B7346113446}"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climatenepal.wordpress.co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8111" y="3580770"/>
            <a:ext cx="8621889" cy="1143000"/>
          </a:xfrm>
        </p:spPr>
        <p:txBody>
          <a:bodyPr/>
          <a:lstStyle/>
          <a:p>
            <a:pPr>
              <a:spcAft>
                <a:spcPts val="600"/>
              </a:spcAft>
            </a:pPr>
            <a:r>
              <a:rPr lang="en-US" sz="1800" dirty="0">
                <a:solidFill>
                  <a:schemeClr val="tx1"/>
                </a:solidFill>
              </a:rPr>
              <a:t/>
            </a:r>
            <a:br>
              <a:rPr lang="en-US" sz="1800" dirty="0">
                <a:solidFill>
                  <a:schemeClr val="tx1"/>
                </a:solidFill>
              </a:rPr>
            </a:br>
            <a:r>
              <a:rPr lang="en-US" sz="1800" dirty="0" smtClean="0">
                <a:solidFill>
                  <a:schemeClr val="tx1"/>
                </a:solidFill>
              </a:rPr>
              <a:t>Bryan </a:t>
            </a:r>
            <a:r>
              <a:rPr lang="en-US" sz="1800" dirty="0">
                <a:solidFill>
                  <a:schemeClr val="tx1"/>
                </a:solidFill>
              </a:rPr>
              <a:t>R. Bushley, University of </a:t>
            </a:r>
            <a:r>
              <a:rPr lang="en-US" sz="1800" dirty="0" smtClean="0">
                <a:solidFill>
                  <a:schemeClr val="tx1"/>
                </a:solidFill>
              </a:rPr>
              <a:t>Hawai’i </a:t>
            </a:r>
            <a:r>
              <a:rPr lang="en-US" sz="1800" dirty="0">
                <a:solidFill>
                  <a:schemeClr val="tx1"/>
                </a:solidFill>
              </a:rPr>
              <a:t>at </a:t>
            </a:r>
            <a:r>
              <a:rPr lang="en-US" sz="1800" dirty="0" err="1" smtClean="0">
                <a:solidFill>
                  <a:schemeClr val="tx1"/>
                </a:solidFill>
              </a:rPr>
              <a:t>Manoa</a:t>
            </a:r>
            <a:r>
              <a:rPr lang="en-US" sz="1800" dirty="0" smtClean="0">
                <a:solidFill>
                  <a:schemeClr val="tx1"/>
                </a:solidFill>
              </a:rPr>
              <a:t> &amp; East</a:t>
            </a:r>
            <a:r>
              <a:rPr lang="en-US" sz="1800" dirty="0">
                <a:solidFill>
                  <a:schemeClr val="tx1"/>
                </a:solidFill>
              </a:rPr>
              <a:t>-West </a:t>
            </a:r>
            <a:r>
              <a:rPr lang="en-US" sz="1800" dirty="0" smtClean="0">
                <a:solidFill>
                  <a:schemeClr val="tx1"/>
                </a:solidFill>
              </a:rPr>
              <a:t>Center (bushley@hawaii.edu)</a:t>
            </a:r>
          </a:p>
          <a:p>
            <a:pPr>
              <a:spcAft>
                <a:spcPts val="2400"/>
              </a:spcAft>
            </a:pPr>
            <a:r>
              <a:rPr lang="en-US" sz="1800" dirty="0" smtClean="0">
                <a:solidFill>
                  <a:schemeClr val="tx1"/>
                </a:solidFill>
              </a:rPr>
              <a:t>Dil </a:t>
            </a:r>
            <a:r>
              <a:rPr lang="en-US" sz="1800" dirty="0">
                <a:solidFill>
                  <a:schemeClr val="tx1"/>
                </a:solidFill>
              </a:rPr>
              <a:t>Raj Khanal, Federation of Community Forest Users, </a:t>
            </a:r>
            <a:r>
              <a:rPr lang="en-US" sz="1800" dirty="0" smtClean="0">
                <a:solidFill>
                  <a:schemeClr val="tx1"/>
                </a:solidFill>
              </a:rPr>
              <a:t>Nepal</a:t>
            </a:r>
            <a:endParaRPr lang="en-US" sz="1800" dirty="0"/>
          </a:p>
          <a:p>
            <a:r>
              <a:rPr lang="en-US" dirty="0" smtClean="0"/>
              <a:t>Land Tenure and Forest Carbon Management, LTC Workshop</a:t>
            </a:r>
          </a:p>
          <a:p>
            <a:r>
              <a:rPr lang="en-US" dirty="0" smtClean="0"/>
              <a:t>University of Madison, Wisconsin, October 21-22, 2011</a:t>
            </a:r>
          </a:p>
          <a:p>
            <a:endParaRPr lang="en-US" sz="1800" dirty="0">
              <a:solidFill>
                <a:schemeClr val="tx1"/>
              </a:solidFill>
            </a:endParaRPr>
          </a:p>
        </p:txBody>
      </p:sp>
      <p:sp>
        <p:nvSpPr>
          <p:cNvPr id="3" name="Title 2"/>
          <p:cNvSpPr>
            <a:spLocks noGrp="1"/>
          </p:cNvSpPr>
          <p:nvPr>
            <p:ph type="ctrTitle"/>
          </p:nvPr>
        </p:nvSpPr>
        <p:spPr>
          <a:xfrm>
            <a:off x="457200" y="1236178"/>
            <a:ext cx="8305800" cy="1981200"/>
          </a:xfrm>
        </p:spPr>
        <p:txBody>
          <a:bodyPr/>
          <a:lstStyle/>
          <a:p>
            <a:r>
              <a:rPr lang="en-US" sz="4400" b="1" i="1" dirty="0">
                <a:solidFill>
                  <a:srgbClr val="FEFAC9"/>
                </a:solidFill>
                <a:effectLst/>
              </a:rPr>
              <a:t>Selling the Carbon Commons</a:t>
            </a:r>
            <a:r>
              <a:rPr lang="en-US" sz="4400" b="1" i="1" dirty="0" smtClean="0">
                <a:solidFill>
                  <a:srgbClr val="FEFAC9"/>
                </a:solidFill>
                <a:effectLst/>
              </a:rPr>
              <a:t>: </a:t>
            </a:r>
            <a:r>
              <a:rPr lang="en-US" sz="4000" b="1" i="1" dirty="0" smtClean="0">
                <a:solidFill>
                  <a:srgbClr val="FEFAC9"/>
                </a:solidFill>
                <a:effectLst/>
              </a:rPr>
              <a:t/>
            </a:r>
            <a:br>
              <a:rPr lang="en-US" sz="4000" b="1" i="1" dirty="0" smtClean="0">
                <a:solidFill>
                  <a:srgbClr val="FEFAC9"/>
                </a:solidFill>
                <a:effectLst/>
              </a:rPr>
            </a:br>
            <a:r>
              <a:rPr lang="en-US" sz="2800" b="1" i="1" dirty="0" smtClean="0">
                <a:solidFill>
                  <a:srgbClr val="FEFAC9"/>
                </a:solidFill>
                <a:effectLst/>
              </a:rPr>
              <a:t>Decentralization</a:t>
            </a:r>
            <a:r>
              <a:rPr lang="en-US" sz="2800" b="1" i="1" dirty="0">
                <a:solidFill>
                  <a:srgbClr val="FEFAC9"/>
                </a:solidFill>
                <a:effectLst/>
              </a:rPr>
              <a:t>, Commercialization, Forest Tenure and Carbon Trading in Nepal’s Community </a:t>
            </a:r>
            <a:r>
              <a:rPr lang="en-US" sz="2800" b="1" i="1" dirty="0" smtClean="0">
                <a:solidFill>
                  <a:srgbClr val="FEFAC9"/>
                </a:solidFill>
                <a:effectLst/>
              </a:rPr>
              <a:t>Forestry</a:t>
            </a:r>
            <a:endParaRPr lang="en-US" sz="2800" b="1" dirty="0">
              <a:solidFill>
                <a:srgbClr val="FEFAC9"/>
              </a:solidFill>
            </a:endParaRPr>
          </a:p>
        </p:txBody>
      </p:sp>
    </p:spTree>
    <p:extLst>
      <p:ext uri="{BB962C8B-B14F-4D97-AF65-F5344CB8AC3E}">
        <p14:creationId xmlns:p14="http://schemas.microsoft.com/office/powerpoint/2010/main" val="36346586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223"/>
            <a:ext cx="8229600" cy="4937085"/>
          </a:xfrm>
        </p:spPr>
        <p:txBody>
          <a:bodyPr>
            <a:normAutofit/>
          </a:bodyPr>
          <a:lstStyle/>
          <a:p>
            <a:pPr>
              <a:spcAft>
                <a:spcPts val="600"/>
              </a:spcAft>
            </a:pPr>
            <a:r>
              <a:rPr lang="en-US" dirty="0" smtClean="0"/>
              <a:t>Limited private investment in forestry (TCN)</a:t>
            </a:r>
          </a:p>
          <a:p>
            <a:pPr>
              <a:spcAft>
                <a:spcPts val="600"/>
              </a:spcAft>
            </a:pPr>
            <a:r>
              <a:rPr lang="en-US" dirty="0" smtClean="0"/>
              <a:t>Growth in local enterprises – timber, plywood, NTFPs</a:t>
            </a:r>
          </a:p>
          <a:p>
            <a:pPr>
              <a:spcAft>
                <a:spcPts val="600"/>
              </a:spcAft>
            </a:pPr>
            <a:r>
              <a:rPr lang="en-US" dirty="0" smtClean="0"/>
              <a:t>Main local uses – fuelwood, fodder, timber</a:t>
            </a:r>
          </a:p>
          <a:p>
            <a:pPr>
              <a:spcAft>
                <a:spcPts val="600"/>
              </a:spcAft>
            </a:pPr>
            <a:r>
              <a:rPr lang="en-US" dirty="0" smtClean="0"/>
              <a:t>Some CFUGs sell timber concessions to traders</a:t>
            </a:r>
          </a:p>
          <a:p>
            <a:pPr>
              <a:spcAft>
                <a:spcPts val="600"/>
              </a:spcAft>
            </a:pPr>
            <a:r>
              <a:rPr lang="en-US" dirty="0" smtClean="0"/>
              <a:t>Donor support for sustainable NTFP production</a:t>
            </a:r>
          </a:p>
          <a:p>
            <a:pPr>
              <a:spcAft>
                <a:spcPts val="600"/>
              </a:spcAft>
            </a:pPr>
            <a:r>
              <a:rPr lang="en-US" dirty="0"/>
              <a:t>Nascent PES programs (hydropower royalties, drinking water, agriculture/aquaculture)</a:t>
            </a:r>
          </a:p>
          <a:p>
            <a:pPr>
              <a:spcAft>
                <a:spcPts val="600"/>
              </a:spcAft>
            </a:pPr>
            <a:r>
              <a:rPr lang="en-US" dirty="0" smtClean="0"/>
              <a:t>SFM certification program</a:t>
            </a:r>
          </a:p>
          <a:p>
            <a:pPr>
              <a:spcAft>
                <a:spcPts val="600"/>
              </a:spcAft>
            </a:pPr>
            <a:r>
              <a:rPr lang="en-US" dirty="0" smtClean="0"/>
              <a:t>Carbon </a:t>
            </a:r>
            <a:r>
              <a:rPr lang="en-US" dirty="0"/>
              <a:t>trading (piloting only</a:t>
            </a:r>
            <a:r>
              <a:rPr lang="en-US" dirty="0" smtClean="0"/>
              <a:t>)</a:t>
            </a:r>
            <a:endParaRPr lang="en-US" dirty="0"/>
          </a:p>
        </p:txBody>
      </p:sp>
      <p:sp>
        <p:nvSpPr>
          <p:cNvPr id="3" name="Title 2"/>
          <p:cNvSpPr>
            <a:spLocks noGrp="1"/>
          </p:cNvSpPr>
          <p:nvPr>
            <p:ph type="title"/>
          </p:nvPr>
        </p:nvSpPr>
        <p:spPr>
          <a:xfrm>
            <a:off x="457200" y="152400"/>
            <a:ext cx="8229600" cy="877711"/>
          </a:xfrm>
        </p:spPr>
        <p:txBody>
          <a:bodyPr>
            <a:normAutofit/>
          </a:bodyPr>
          <a:lstStyle/>
          <a:p>
            <a:r>
              <a:rPr lang="en-US" sz="3800" dirty="0" smtClean="0">
                <a:solidFill>
                  <a:srgbClr val="FEFAC9"/>
                </a:solidFill>
              </a:rPr>
              <a:t>Status of commercialization</a:t>
            </a:r>
            <a:endParaRPr lang="en-US" sz="3800" dirty="0">
              <a:solidFill>
                <a:srgbClr val="FEFAC9"/>
              </a:solidFill>
            </a:endParaRPr>
          </a:p>
        </p:txBody>
      </p:sp>
      <p:sp>
        <p:nvSpPr>
          <p:cNvPr id="4" name="Footer Placeholder 3"/>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9</a:t>
            </a:fld>
            <a:endParaRPr kumimoji="0" lang="en-US" dirty="0"/>
          </a:p>
        </p:txBody>
      </p:sp>
    </p:spTree>
    <p:extLst>
      <p:ext uri="{BB962C8B-B14F-4D97-AF65-F5344CB8AC3E}">
        <p14:creationId xmlns:p14="http://schemas.microsoft.com/office/powerpoint/2010/main" val="4828943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4157" y="349954"/>
            <a:ext cx="8529954" cy="1219200"/>
          </a:xfrm>
        </p:spPr>
        <p:txBody>
          <a:bodyPr>
            <a:normAutofit fontScale="90000"/>
          </a:bodyPr>
          <a:lstStyle/>
          <a:p>
            <a:r>
              <a:rPr lang="en-US" b="1" dirty="0">
                <a:effectLst/>
              </a:rPr>
              <a:t>3. Linking decentralization, commercialization and tenure security</a:t>
            </a:r>
            <a:endParaRPr lang="en-US" b="1" dirty="0"/>
          </a:p>
        </p:txBody>
      </p:sp>
      <p:sp>
        <p:nvSpPr>
          <p:cNvPr id="4" name="Isosceles Triangle 3"/>
          <p:cNvSpPr/>
          <p:nvPr/>
        </p:nvSpPr>
        <p:spPr>
          <a:xfrm>
            <a:off x="2624666" y="2469445"/>
            <a:ext cx="3556000" cy="2906889"/>
          </a:xfrm>
          <a:prstGeom prst="triangle">
            <a:avLst/>
          </a:prstGeom>
          <a:noFill/>
          <a:ln w="508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652893" y="1735669"/>
            <a:ext cx="3467616" cy="584776"/>
          </a:xfrm>
          <a:prstGeom prst="rect">
            <a:avLst/>
          </a:prstGeom>
          <a:noFill/>
        </p:spPr>
        <p:txBody>
          <a:bodyPr wrap="none" rtlCol="0">
            <a:spAutoFit/>
          </a:bodyPr>
          <a:lstStyle/>
          <a:p>
            <a:r>
              <a:rPr lang="en-US" sz="3200" b="1" dirty="0" smtClean="0">
                <a:solidFill>
                  <a:srgbClr val="FF0000"/>
                </a:solidFill>
              </a:rPr>
              <a:t>Decentralization</a:t>
            </a:r>
            <a:endParaRPr lang="en-US" sz="3200" b="1" dirty="0">
              <a:solidFill>
                <a:srgbClr val="FF0000"/>
              </a:solidFill>
            </a:endParaRPr>
          </a:p>
        </p:txBody>
      </p:sp>
      <p:sp>
        <p:nvSpPr>
          <p:cNvPr id="6" name="TextBox 5"/>
          <p:cNvSpPr txBox="1"/>
          <p:nvPr/>
        </p:nvSpPr>
        <p:spPr>
          <a:xfrm>
            <a:off x="6374456" y="5249333"/>
            <a:ext cx="1774845" cy="1077218"/>
          </a:xfrm>
          <a:prstGeom prst="rect">
            <a:avLst/>
          </a:prstGeom>
          <a:noFill/>
        </p:spPr>
        <p:txBody>
          <a:bodyPr wrap="none" rtlCol="0">
            <a:spAutoFit/>
          </a:bodyPr>
          <a:lstStyle/>
          <a:p>
            <a:pPr algn="ctr"/>
            <a:r>
              <a:rPr lang="en-US" sz="3200" b="1" dirty="0" smtClean="0">
                <a:solidFill>
                  <a:srgbClr val="FFFF00"/>
                </a:solidFill>
              </a:rPr>
              <a:t>Tenure</a:t>
            </a:r>
          </a:p>
          <a:p>
            <a:pPr algn="ctr"/>
            <a:r>
              <a:rPr lang="en-US" sz="3200" b="1" dirty="0" smtClean="0">
                <a:solidFill>
                  <a:srgbClr val="FFFF00"/>
                </a:solidFill>
              </a:rPr>
              <a:t>Security</a:t>
            </a:r>
            <a:endParaRPr lang="en-US" sz="3200" b="1" dirty="0">
              <a:solidFill>
                <a:srgbClr val="FFFF00"/>
              </a:solidFill>
            </a:endParaRPr>
          </a:p>
        </p:txBody>
      </p:sp>
      <p:sp>
        <p:nvSpPr>
          <p:cNvPr id="7" name="TextBox 6"/>
          <p:cNvSpPr txBox="1"/>
          <p:nvPr/>
        </p:nvSpPr>
        <p:spPr>
          <a:xfrm>
            <a:off x="374157" y="5333999"/>
            <a:ext cx="2689959" cy="1077218"/>
          </a:xfrm>
          <a:prstGeom prst="rect">
            <a:avLst/>
          </a:prstGeom>
          <a:noFill/>
        </p:spPr>
        <p:txBody>
          <a:bodyPr wrap="none" rtlCol="0">
            <a:spAutoFit/>
          </a:bodyPr>
          <a:lstStyle/>
          <a:p>
            <a:pPr algn="ctr"/>
            <a:r>
              <a:rPr lang="en-US" sz="3200" b="1" dirty="0" smtClean="0">
                <a:solidFill>
                  <a:srgbClr val="0000FF"/>
                </a:solidFill>
              </a:rPr>
              <a:t>Commercial-</a:t>
            </a:r>
          </a:p>
          <a:p>
            <a:pPr algn="ctr"/>
            <a:r>
              <a:rPr lang="en-US" sz="3200" b="1" dirty="0" smtClean="0">
                <a:solidFill>
                  <a:srgbClr val="0000FF"/>
                </a:solidFill>
              </a:rPr>
              <a:t>ization</a:t>
            </a:r>
            <a:endParaRPr lang="en-US" sz="3200" b="1" dirty="0">
              <a:solidFill>
                <a:srgbClr val="0000FF"/>
              </a:solidFill>
            </a:endParaRPr>
          </a:p>
        </p:txBody>
      </p:sp>
      <p:sp>
        <p:nvSpPr>
          <p:cNvPr id="8" name="TextBox 7"/>
          <p:cNvSpPr txBox="1"/>
          <p:nvPr/>
        </p:nvSpPr>
        <p:spPr>
          <a:xfrm>
            <a:off x="2400894" y="3033894"/>
            <a:ext cx="534070" cy="1015663"/>
          </a:xfrm>
          <a:prstGeom prst="rect">
            <a:avLst/>
          </a:prstGeom>
          <a:noFill/>
        </p:spPr>
        <p:txBody>
          <a:bodyPr wrap="none" rtlCol="0">
            <a:spAutoFit/>
          </a:bodyPr>
          <a:lstStyle/>
          <a:p>
            <a:r>
              <a:rPr lang="en-US" sz="6000" b="1" dirty="0" smtClean="0">
                <a:solidFill>
                  <a:srgbClr val="008000"/>
                </a:solidFill>
              </a:rPr>
              <a:t>?</a:t>
            </a:r>
            <a:endParaRPr lang="en-US" sz="6000" b="1" dirty="0">
              <a:solidFill>
                <a:srgbClr val="008000"/>
              </a:solidFill>
            </a:endParaRPr>
          </a:p>
        </p:txBody>
      </p:sp>
      <p:sp>
        <p:nvSpPr>
          <p:cNvPr id="9" name="TextBox 8"/>
          <p:cNvSpPr txBox="1"/>
          <p:nvPr/>
        </p:nvSpPr>
        <p:spPr>
          <a:xfrm>
            <a:off x="4159953" y="5487942"/>
            <a:ext cx="534070" cy="1015663"/>
          </a:xfrm>
          <a:prstGeom prst="rect">
            <a:avLst/>
          </a:prstGeom>
          <a:noFill/>
        </p:spPr>
        <p:txBody>
          <a:bodyPr wrap="none" rtlCol="0">
            <a:spAutoFit/>
          </a:bodyPr>
          <a:lstStyle/>
          <a:p>
            <a:r>
              <a:rPr lang="en-US" sz="6000" b="1" dirty="0" smtClean="0">
                <a:solidFill>
                  <a:srgbClr val="008000"/>
                </a:solidFill>
              </a:rPr>
              <a:t>?</a:t>
            </a:r>
            <a:endParaRPr lang="en-US" sz="6000" b="1" dirty="0">
              <a:solidFill>
                <a:srgbClr val="008000"/>
              </a:solidFill>
            </a:endParaRPr>
          </a:p>
        </p:txBody>
      </p:sp>
      <p:sp>
        <p:nvSpPr>
          <p:cNvPr id="10" name="TextBox 9"/>
          <p:cNvSpPr txBox="1"/>
          <p:nvPr/>
        </p:nvSpPr>
        <p:spPr>
          <a:xfrm>
            <a:off x="5777036" y="3073406"/>
            <a:ext cx="534070" cy="1015663"/>
          </a:xfrm>
          <a:prstGeom prst="rect">
            <a:avLst/>
          </a:prstGeom>
          <a:noFill/>
        </p:spPr>
        <p:txBody>
          <a:bodyPr wrap="none" rtlCol="0">
            <a:spAutoFit/>
          </a:bodyPr>
          <a:lstStyle/>
          <a:p>
            <a:r>
              <a:rPr lang="en-US" sz="6000" b="1" dirty="0">
                <a:solidFill>
                  <a:srgbClr val="008000"/>
                </a:solidFill>
              </a:rPr>
              <a:t>?</a:t>
            </a:r>
          </a:p>
        </p:txBody>
      </p:sp>
      <p:cxnSp>
        <p:nvCxnSpPr>
          <p:cNvPr id="12" name="Straight Arrow Connector 11"/>
          <p:cNvCxnSpPr/>
          <p:nvPr/>
        </p:nvCxnSpPr>
        <p:spPr>
          <a:xfrm>
            <a:off x="4751679" y="2568223"/>
            <a:ext cx="1536562" cy="2511777"/>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483556" y="2568223"/>
            <a:ext cx="1552222" cy="2511777"/>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92338" y="5672667"/>
            <a:ext cx="2918995" cy="1"/>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11" name="Slide Number Placeholder 10"/>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10</a:t>
            </a:fld>
            <a:endParaRPr kumimoji="0" lang="en-US" dirty="0"/>
          </a:p>
        </p:txBody>
      </p:sp>
    </p:spTree>
    <p:extLst>
      <p:ext uri="{BB962C8B-B14F-4D97-AF65-F5344CB8AC3E}">
        <p14:creationId xmlns:p14="http://schemas.microsoft.com/office/powerpoint/2010/main" val="28345704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pPr algn="ctr"/>
            <a:r>
              <a:rPr lang="en-US" sz="4400" dirty="0"/>
              <a:t>+</a:t>
            </a:r>
          </a:p>
        </p:txBody>
      </p:sp>
      <p:sp>
        <p:nvSpPr>
          <p:cNvPr id="2" name="Content Placeholder 1"/>
          <p:cNvSpPr>
            <a:spLocks noGrp="1"/>
          </p:cNvSpPr>
          <p:nvPr>
            <p:ph sz="half" idx="2"/>
          </p:nvPr>
        </p:nvSpPr>
        <p:spPr>
          <a:xfrm>
            <a:off x="457200" y="2201896"/>
            <a:ext cx="4038600" cy="3569548"/>
          </a:xfrm>
        </p:spPr>
        <p:txBody>
          <a:bodyPr>
            <a:normAutofit/>
          </a:bodyPr>
          <a:lstStyle/>
          <a:p>
            <a:r>
              <a:rPr lang="en-US" sz="2400" dirty="0"/>
              <a:t>Communities have rights to manage, harvest and sell forest </a:t>
            </a:r>
            <a:r>
              <a:rPr lang="en-US" sz="2400" dirty="0" smtClean="0"/>
              <a:t>products</a:t>
            </a:r>
            <a:endParaRPr lang="en-US" sz="2400" dirty="0"/>
          </a:p>
        </p:txBody>
      </p:sp>
      <p:sp>
        <p:nvSpPr>
          <p:cNvPr id="6" name="Content Placeholder 5"/>
          <p:cNvSpPr>
            <a:spLocks noGrp="1"/>
          </p:cNvSpPr>
          <p:nvPr>
            <p:ph sz="quarter" idx="4"/>
          </p:nvPr>
        </p:nvSpPr>
        <p:spPr>
          <a:xfrm>
            <a:off x="4649788" y="2201896"/>
            <a:ext cx="4038600" cy="3569548"/>
          </a:xfrm>
        </p:spPr>
        <p:txBody>
          <a:bodyPr>
            <a:normAutofit/>
          </a:bodyPr>
          <a:lstStyle/>
          <a:p>
            <a:pPr>
              <a:spcAft>
                <a:spcPts val="600"/>
              </a:spcAft>
            </a:pPr>
            <a:r>
              <a:rPr lang="en-US" sz="2400" dirty="0" smtClean="0"/>
              <a:t>Forests </a:t>
            </a:r>
            <a:r>
              <a:rPr lang="en-US" sz="2400" dirty="0"/>
              <a:t>are government property (except private agricultural land)</a:t>
            </a:r>
          </a:p>
          <a:p>
            <a:pPr>
              <a:spcAft>
                <a:spcPts val="600"/>
              </a:spcAft>
            </a:pPr>
            <a:r>
              <a:rPr lang="en-US" sz="2400" dirty="0"/>
              <a:t>Community rights constrained by regulations and short-term </a:t>
            </a:r>
            <a:r>
              <a:rPr lang="en-US" sz="2400" dirty="0" smtClean="0"/>
              <a:t>agreements</a:t>
            </a:r>
            <a:br>
              <a:rPr lang="en-US" sz="2400" dirty="0" smtClean="0"/>
            </a:br>
            <a:r>
              <a:rPr lang="en-US" sz="2400" dirty="0" smtClean="0"/>
              <a:t>(</a:t>
            </a:r>
            <a:r>
              <a:rPr lang="en-US" sz="2400" dirty="0"/>
              <a:t>5-10 years</a:t>
            </a:r>
            <a:r>
              <a:rPr lang="en-US" sz="2400" dirty="0" smtClean="0"/>
              <a:t>)</a:t>
            </a:r>
            <a:endParaRPr lang="en-US" sz="2400" dirty="0"/>
          </a:p>
          <a:p>
            <a:endParaRPr lang="en-US" sz="2400" dirty="0"/>
          </a:p>
        </p:txBody>
      </p:sp>
      <p:sp>
        <p:nvSpPr>
          <p:cNvPr id="3" name="Title 2"/>
          <p:cNvSpPr>
            <a:spLocks noGrp="1"/>
          </p:cNvSpPr>
          <p:nvPr>
            <p:ph type="title"/>
          </p:nvPr>
        </p:nvSpPr>
        <p:spPr>
          <a:xfrm>
            <a:off x="457200" y="268336"/>
            <a:ext cx="8229600" cy="1143000"/>
          </a:xfrm>
        </p:spPr>
        <p:txBody>
          <a:bodyPr>
            <a:normAutofit/>
          </a:bodyPr>
          <a:lstStyle/>
          <a:p>
            <a:pPr lvl="0"/>
            <a:r>
              <a:rPr lang="en-US" sz="3200" b="1" dirty="0" smtClean="0">
                <a:solidFill>
                  <a:srgbClr val="FEFAC9"/>
                </a:solidFill>
              </a:rPr>
              <a:t>Has </a:t>
            </a:r>
            <a:r>
              <a:rPr lang="en-US" sz="3200" b="1" dirty="0">
                <a:solidFill>
                  <a:srgbClr val="FEFAC9"/>
                </a:solidFill>
              </a:rPr>
              <a:t>decentralization increased tenure security for forest-dependent communities</a:t>
            </a:r>
            <a:r>
              <a:rPr lang="en-US" sz="3200" b="1" dirty="0" smtClean="0">
                <a:solidFill>
                  <a:srgbClr val="FEFAC9"/>
                </a:solidFill>
              </a:rPr>
              <a:t>?</a:t>
            </a:r>
            <a:endParaRPr lang="en-US" sz="3200" b="1" dirty="0">
              <a:solidFill>
                <a:srgbClr val="FEFAC9"/>
              </a:solidFill>
            </a:endParaRPr>
          </a:p>
        </p:txBody>
      </p:sp>
      <p:sp>
        <p:nvSpPr>
          <p:cNvPr id="5" name="Text Placeholder 4"/>
          <p:cNvSpPr>
            <a:spLocks noGrp="1"/>
          </p:cNvSpPr>
          <p:nvPr>
            <p:ph type="body" idx="3"/>
          </p:nvPr>
        </p:nvSpPr>
        <p:spPr/>
        <p:txBody>
          <a:bodyPr/>
          <a:lstStyle/>
          <a:p>
            <a:pPr algn="ctr"/>
            <a:r>
              <a:rPr lang="en-US" sz="4400" dirty="0" smtClean="0"/>
              <a:t>–</a:t>
            </a:r>
            <a:endParaRPr lang="en-US" sz="4400" dirty="0"/>
          </a:p>
        </p:txBody>
      </p:sp>
      <p:sp>
        <p:nvSpPr>
          <p:cNvPr id="7" name="TextBox 6"/>
          <p:cNvSpPr txBox="1"/>
          <p:nvPr/>
        </p:nvSpPr>
        <p:spPr>
          <a:xfrm>
            <a:off x="457200" y="5559779"/>
            <a:ext cx="8229600" cy="800219"/>
          </a:xfrm>
          <a:prstGeom prst="rect">
            <a:avLst/>
          </a:prstGeom>
          <a:noFill/>
        </p:spPr>
        <p:txBody>
          <a:bodyPr wrap="square" rtlCol="0">
            <a:spAutoFit/>
          </a:bodyPr>
          <a:lstStyle/>
          <a:p>
            <a:pPr algn="ctr"/>
            <a:r>
              <a:rPr lang="en-US" sz="2800" dirty="0">
                <a:solidFill>
                  <a:schemeClr val="tx2"/>
                </a:solidFill>
              </a:rPr>
              <a:t>Local political, </a:t>
            </a:r>
            <a:r>
              <a:rPr lang="en-US" sz="2800" dirty="0" smtClean="0">
                <a:solidFill>
                  <a:schemeClr val="tx2"/>
                </a:solidFill>
              </a:rPr>
              <a:t>economic, livelihood </a:t>
            </a:r>
            <a:r>
              <a:rPr lang="en-US" sz="2800" dirty="0">
                <a:solidFill>
                  <a:schemeClr val="tx2"/>
                </a:solidFill>
              </a:rPr>
              <a:t>rights at risk</a:t>
            </a:r>
          </a:p>
          <a:p>
            <a:endParaRPr lang="en-US" dirty="0"/>
          </a:p>
        </p:txBody>
      </p:sp>
      <p:sp>
        <p:nvSpPr>
          <p:cNvPr id="8" name="Footer Placeholder 7"/>
          <p:cNvSpPr>
            <a:spLocks noGrp="1"/>
          </p:cNvSpPr>
          <p:nvPr>
            <p:ph type="ftr" sz="quarter" idx="11"/>
          </p:nvPr>
        </p:nvSpPr>
        <p:spPr/>
        <p:txBody>
          <a:bodyPr/>
          <a:lstStyle/>
          <a:p>
            <a:r>
              <a:rPr kumimoji="0" lang="es-ES_tradnl" smtClean="0"/>
              <a:t>Bushley &amp; Khanal ~ UH Manoa/FECOFUN</a:t>
            </a:r>
            <a:endParaRPr kumimoji="0" lang="en-US" dirty="0"/>
          </a:p>
        </p:txBody>
      </p:sp>
      <p:sp>
        <p:nvSpPr>
          <p:cNvPr id="9" name="Slide Number Placeholder 8"/>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11</a:t>
            </a:fld>
            <a:endParaRPr kumimoji="0" lang="en-US" dirty="0"/>
          </a:p>
        </p:txBody>
      </p:sp>
    </p:spTree>
    <p:extLst>
      <p:ext uri="{BB962C8B-B14F-4D97-AF65-F5344CB8AC3E}">
        <p14:creationId xmlns:p14="http://schemas.microsoft.com/office/powerpoint/2010/main" val="40675922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622778"/>
            <a:ext cx="4040188" cy="496482"/>
          </a:xfrm>
        </p:spPr>
        <p:txBody>
          <a:bodyPr/>
          <a:lstStyle/>
          <a:p>
            <a:pPr algn="ctr"/>
            <a:r>
              <a:rPr lang="en-US" sz="4400" dirty="0" smtClean="0"/>
              <a:t>+</a:t>
            </a:r>
            <a:endParaRPr lang="en-US" sz="4400" dirty="0"/>
          </a:p>
        </p:txBody>
      </p:sp>
      <p:sp>
        <p:nvSpPr>
          <p:cNvPr id="2" name="Content Placeholder 1"/>
          <p:cNvSpPr>
            <a:spLocks noGrp="1"/>
          </p:cNvSpPr>
          <p:nvPr>
            <p:ph sz="half" idx="2"/>
          </p:nvPr>
        </p:nvSpPr>
        <p:spPr>
          <a:xfrm>
            <a:off x="400756" y="2159563"/>
            <a:ext cx="4191000" cy="3894104"/>
          </a:xfrm>
        </p:spPr>
        <p:txBody>
          <a:bodyPr>
            <a:normAutofit fontScale="92500" lnSpcReduction="10000"/>
          </a:bodyPr>
          <a:lstStyle/>
          <a:p>
            <a:pPr>
              <a:lnSpc>
                <a:spcPct val="110000"/>
              </a:lnSpc>
              <a:spcAft>
                <a:spcPts val="600"/>
              </a:spcAft>
            </a:pPr>
            <a:r>
              <a:rPr lang="en-US" dirty="0" smtClean="0"/>
              <a:t>Built </a:t>
            </a:r>
            <a:r>
              <a:rPr lang="en-US" dirty="0" smtClean="0"/>
              <a:t>CFUGs’ capacity and awareness to engage in income-</a:t>
            </a:r>
            <a:r>
              <a:rPr lang="en-US" dirty="0" smtClean="0"/>
              <a:t>generating activities</a:t>
            </a:r>
            <a:endParaRPr lang="en-US" dirty="0" smtClean="0"/>
          </a:p>
          <a:p>
            <a:pPr>
              <a:lnSpc>
                <a:spcPct val="110000"/>
              </a:lnSpc>
              <a:spcAft>
                <a:spcPts val="600"/>
              </a:spcAft>
            </a:pPr>
            <a:r>
              <a:rPr lang="en-US" dirty="0" smtClean="0"/>
              <a:t>Training and financial support for production and marketing of valuable forest products</a:t>
            </a:r>
          </a:p>
          <a:p>
            <a:pPr>
              <a:lnSpc>
                <a:spcPct val="110000"/>
              </a:lnSpc>
              <a:spcAft>
                <a:spcPts val="600"/>
              </a:spcAft>
            </a:pPr>
            <a:r>
              <a:rPr lang="en-US" dirty="0" smtClean="0"/>
              <a:t>Legal provisions to establish local enterprises</a:t>
            </a:r>
          </a:p>
          <a:p>
            <a:pPr>
              <a:lnSpc>
                <a:spcPct val="110000"/>
              </a:lnSpc>
              <a:spcAft>
                <a:spcPts val="600"/>
              </a:spcAft>
            </a:pPr>
            <a:endParaRPr lang="en-US" dirty="0" smtClean="0"/>
          </a:p>
          <a:p>
            <a:pPr>
              <a:lnSpc>
                <a:spcPct val="110000"/>
              </a:lnSpc>
              <a:spcAft>
                <a:spcPts val="600"/>
              </a:spcAft>
            </a:pPr>
            <a:endParaRPr lang="en-US" dirty="0" smtClean="0"/>
          </a:p>
          <a:p>
            <a:pPr marL="0" indent="0">
              <a:lnSpc>
                <a:spcPct val="110000"/>
              </a:lnSpc>
              <a:spcAft>
                <a:spcPts val="600"/>
              </a:spcAft>
              <a:buNone/>
            </a:pPr>
            <a:endParaRPr lang="en-US" dirty="0" smtClean="0"/>
          </a:p>
        </p:txBody>
      </p:sp>
      <p:sp>
        <p:nvSpPr>
          <p:cNvPr id="6" name="Content Placeholder 5"/>
          <p:cNvSpPr>
            <a:spLocks noGrp="1"/>
          </p:cNvSpPr>
          <p:nvPr>
            <p:ph sz="quarter" idx="4"/>
          </p:nvPr>
        </p:nvSpPr>
        <p:spPr>
          <a:xfrm>
            <a:off x="4663898" y="2174235"/>
            <a:ext cx="4381323" cy="3428437"/>
          </a:xfrm>
        </p:spPr>
        <p:txBody>
          <a:bodyPr>
            <a:noAutofit/>
          </a:bodyPr>
          <a:lstStyle/>
          <a:p>
            <a:pPr>
              <a:spcAft>
                <a:spcPts val="600"/>
              </a:spcAft>
            </a:pPr>
            <a:r>
              <a:rPr lang="en-US" sz="2400" dirty="0"/>
              <a:t>Prioritized political over economic autonomy</a:t>
            </a:r>
            <a:br>
              <a:rPr lang="en-US" sz="2400" dirty="0"/>
            </a:br>
            <a:r>
              <a:rPr lang="en-US" sz="2400" dirty="0"/>
              <a:t>(low-value products)</a:t>
            </a:r>
          </a:p>
          <a:p>
            <a:pPr>
              <a:spcAft>
                <a:spcPts val="600"/>
              </a:spcAft>
            </a:pPr>
            <a:r>
              <a:rPr lang="en-US" sz="2400" dirty="0"/>
              <a:t>Bureaucratic regulations and practices restrict income potential </a:t>
            </a:r>
            <a:r>
              <a:rPr lang="en-US" sz="2400" dirty="0" smtClean="0"/>
              <a:t>(permission</a:t>
            </a:r>
            <a:r>
              <a:rPr lang="en-US" sz="2400" dirty="0"/>
              <a:t>, </a:t>
            </a:r>
            <a:r>
              <a:rPr lang="en-US" sz="2400" dirty="0" smtClean="0"/>
              <a:t>taxes)</a:t>
            </a:r>
            <a:endParaRPr lang="en-US" sz="2400" dirty="0"/>
          </a:p>
          <a:p>
            <a:pPr>
              <a:spcAft>
                <a:spcPts val="600"/>
              </a:spcAft>
            </a:pPr>
            <a:r>
              <a:rPr lang="en-US" sz="2400" dirty="0"/>
              <a:t>Low incentive for financial/labor investments in </a:t>
            </a:r>
            <a:r>
              <a:rPr lang="en-US" sz="2400" dirty="0" smtClean="0"/>
              <a:t>large income</a:t>
            </a:r>
            <a:r>
              <a:rPr lang="en-US" sz="2400" dirty="0"/>
              <a:t>-generating activities</a:t>
            </a:r>
          </a:p>
          <a:p>
            <a:pPr>
              <a:spcAft>
                <a:spcPts val="600"/>
              </a:spcAft>
            </a:pPr>
            <a:endParaRPr lang="en-US" sz="2400" dirty="0"/>
          </a:p>
        </p:txBody>
      </p:sp>
      <p:sp>
        <p:nvSpPr>
          <p:cNvPr id="3" name="Title 2"/>
          <p:cNvSpPr>
            <a:spLocks noGrp="1"/>
          </p:cNvSpPr>
          <p:nvPr>
            <p:ph type="title"/>
          </p:nvPr>
        </p:nvSpPr>
        <p:spPr>
          <a:xfrm>
            <a:off x="457199" y="268336"/>
            <a:ext cx="8390467" cy="1143000"/>
          </a:xfrm>
        </p:spPr>
        <p:txBody>
          <a:bodyPr>
            <a:noAutofit/>
          </a:bodyPr>
          <a:lstStyle/>
          <a:p>
            <a:pPr lvl="0"/>
            <a:r>
              <a:rPr lang="en-US" sz="3200" b="1" dirty="0" smtClean="0">
                <a:solidFill>
                  <a:schemeClr val="tx2"/>
                </a:solidFill>
              </a:rPr>
              <a:t>Has decentralization of forest </a:t>
            </a:r>
            <a:r>
              <a:rPr lang="en-US" sz="3200" b="1" dirty="0">
                <a:solidFill>
                  <a:schemeClr val="tx2"/>
                </a:solidFill>
              </a:rPr>
              <a:t>governance </a:t>
            </a:r>
            <a:r>
              <a:rPr lang="en-US" sz="3200" b="1" dirty="0" smtClean="0">
                <a:solidFill>
                  <a:schemeClr val="tx2"/>
                </a:solidFill>
              </a:rPr>
              <a:t>facilitated </a:t>
            </a:r>
            <a:r>
              <a:rPr lang="en-US" sz="3200" b="1" dirty="0">
                <a:solidFill>
                  <a:schemeClr val="tx2"/>
                </a:solidFill>
              </a:rPr>
              <a:t>commercialization </a:t>
            </a:r>
            <a:r>
              <a:rPr lang="en-US" sz="3200" b="1" dirty="0" smtClean="0">
                <a:solidFill>
                  <a:schemeClr val="tx2"/>
                </a:solidFill>
              </a:rPr>
              <a:t>among CFUGs</a:t>
            </a:r>
            <a:r>
              <a:rPr lang="en-US" sz="3200" b="1" dirty="0" smtClean="0">
                <a:solidFill>
                  <a:schemeClr val="tx2"/>
                </a:solidFill>
              </a:rPr>
              <a:t>?</a:t>
            </a:r>
            <a:endParaRPr lang="en-US" sz="3200" b="1" dirty="0">
              <a:solidFill>
                <a:schemeClr val="tx2"/>
              </a:solidFill>
            </a:endParaRPr>
          </a:p>
        </p:txBody>
      </p:sp>
      <p:sp>
        <p:nvSpPr>
          <p:cNvPr id="5" name="Text Placeholder 4"/>
          <p:cNvSpPr>
            <a:spLocks noGrp="1"/>
          </p:cNvSpPr>
          <p:nvPr>
            <p:ph type="body" idx="3"/>
          </p:nvPr>
        </p:nvSpPr>
        <p:spPr>
          <a:xfrm>
            <a:off x="4648200" y="1622778"/>
            <a:ext cx="4040188" cy="496482"/>
          </a:xfrm>
        </p:spPr>
        <p:txBody>
          <a:bodyPr/>
          <a:lstStyle/>
          <a:p>
            <a:pPr algn="ctr"/>
            <a:r>
              <a:rPr lang="en-US" sz="4400" dirty="0" smtClean="0"/>
              <a:t>–</a:t>
            </a:r>
            <a:endParaRPr lang="en-US" sz="4400" dirty="0"/>
          </a:p>
        </p:txBody>
      </p:sp>
      <p:sp>
        <p:nvSpPr>
          <p:cNvPr id="7" name="TextBox 6"/>
          <p:cNvSpPr txBox="1"/>
          <p:nvPr/>
        </p:nvSpPr>
        <p:spPr>
          <a:xfrm>
            <a:off x="1628653" y="5940775"/>
            <a:ext cx="5737468" cy="800219"/>
          </a:xfrm>
          <a:prstGeom prst="rect">
            <a:avLst/>
          </a:prstGeom>
          <a:noFill/>
        </p:spPr>
        <p:txBody>
          <a:bodyPr wrap="none" rtlCol="0">
            <a:spAutoFit/>
          </a:bodyPr>
          <a:lstStyle/>
          <a:p>
            <a:pPr algn="ctr"/>
            <a:r>
              <a:rPr lang="en-US" sz="2800" dirty="0">
                <a:solidFill>
                  <a:srgbClr val="FEFAC9"/>
                </a:solidFill>
              </a:rPr>
              <a:t>Necessary, yet insufficient condition</a:t>
            </a:r>
          </a:p>
          <a:p>
            <a:endParaRPr lang="en-US" dirty="0"/>
          </a:p>
        </p:txBody>
      </p:sp>
      <p:sp>
        <p:nvSpPr>
          <p:cNvPr id="9" name="Footer Placeholder 8"/>
          <p:cNvSpPr>
            <a:spLocks noGrp="1"/>
          </p:cNvSpPr>
          <p:nvPr>
            <p:ph type="ftr" sz="quarter" idx="11"/>
          </p:nvPr>
        </p:nvSpPr>
        <p:spPr/>
        <p:txBody>
          <a:bodyPr/>
          <a:lstStyle/>
          <a:p>
            <a:r>
              <a:rPr kumimoji="0" lang="es-ES_tradnl" smtClean="0"/>
              <a:t>Bushley &amp; Khanal ~ UH Manoa/FECOFUN</a:t>
            </a:r>
            <a:endParaRPr kumimoji="0" lang="en-US" dirty="0"/>
          </a:p>
        </p:txBody>
      </p:sp>
      <p:sp>
        <p:nvSpPr>
          <p:cNvPr id="10" name="Slide Number Placeholder 9"/>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12</a:t>
            </a:fld>
            <a:endParaRPr kumimoji="0" lang="en-US" dirty="0"/>
          </a:p>
        </p:txBody>
      </p:sp>
    </p:spTree>
    <p:extLst>
      <p:ext uri="{BB962C8B-B14F-4D97-AF65-F5344CB8AC3E}">
        <p14:creationId xmlns:p14="http://schemas.microsoft.com/office/powerpoint/2010/main" val="22383305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pPr algn="ctr"/>
            <a:r>
              <a:rPr lang="en-US" sz="4400" dirty="0"/>
              <a:t>+</a:t>
            </a:r>
          </a:p>
        </p:txBody>
      </p:sp>
      <p:sp>
        <p:nvSpPr>
          <p:cNvPr id="2" name="Content Placeholder 1"/>
          <p:cNvSpPr>
            <a:spLocks noGrp="1"/>
          </p:cNvSpPr>
          <p:nvPr>
            <p:ph sz="half" idx="2"/>
          </p:nvPr>
        </p:nvSpPr>
        <p:spPr/>
        <p:txBody>
          <a:bodyPr>
            <a:normAutofit/>
          </a:bodyPr>
          <a:lstStyle/>
          <a:p>
            <a:pPr>
              <a:spcAft>
                <a:spcPts val="600"/>
              </a:spcAft>
            </a:pPr>
            <a:r>
              <a:rPr lang="en-US" sz="2400" dirty="0" smtClean="0"/>
              <a:t>Gives CFUGs incentive to develop and protect forest resources</a:t>
            </a:r>
          </a:p>
          <a:p>
            <a:pPr>
              <a:spcAft>
                <a:spcPts val="600"/>
              </a:spcAft>
            </a:pPr>
            <a:r>
              <a:rPr lang="en-US" sz="2400" dirty="0"/>
              <a:t>Reinforced customary </a:t>
            </a:r>
            <a:r>
              <a:rPr lang="en-US" sz="2400" dirty="0" smtClean="0"/>
              <a:t>tenure – local norms, rules and practices for management, harvesting, monitoring, enforcement</a:t>
            </a:r>
          </a:p>
          <a:p>
            <a:pPr marL="0" indent="0">
              <a:spcAft>
                <a:spcPts val="600"/>
              </a:spcAft>
              <a:buNone/>
            </a:pPr>
            <a:endParaRPr lang="en-US" sz="2400" dirty="0" smtClean="0"/>
          </a:p>
        </p:txBody>
      </p:sp>
      <p:sp>
        <p:nvSpPr>
          <p:cNvPr id="6" name="Content Placeholder 5"/>
          <p:cNvSpPr>
            <a:spLocks noGrp="1"/>
          </p:cNvSpPr>
          <p:nvPr>
            <p:ph sz="quarter" idx="4"/>
          </p:nvPr>
        </p:nvSpPr>
        <p:spPr>
          <a:xfrm>
            <a:off x="4649788" y="2201896"/>
            <a:ext cx="4038600" cy="4049326"/>
          </a:xfrm>
        </p:spPr>
        <p:txBody>
          <a:bodyPr>
            <a:normAutofit/>
          </a:bodyPr>
          <a:lstStyle/>
          <a:p>
            <a:pPr>
              <a:spcAft>
                <a:spcPts val="600"/>
              </a:spcAft>
            </a:pPr>
            <a:r>
              <a:rPr lang="en-US" sz="2400" dirty="0"/>
              <a:t>Low recognition of community resource and land tenure rights by government, outsiders</a:t>
            </a:r>
          </a:p>
          <a:p>
            <a:pPr>
              <a:spcAft>
                <a:spcPts val="600"/>
              </a:spcAft>
            </a:pPr>
            <a:r>
              <a:rPr lang="en-US" sz="2400" dirty="0"/>
              <a:t>Persistent restrictions on sale, management, use of forest </a:t>
            </a:r>
            <a:r>
              <a:rPr lang="en-US" sz="2400" dirty="0" smtClean="0"/>
              <a:t>products</a:t>
            </a:r>
            <a:endParaRPr lang="en-US" sz="2400" dirty="0"/>
          </a:p>
        </p:txBody>
      </p:sp>
      <p:sp>
        <p:nvSpPr>
          <p:cNvPr id="3" name="Title 2"/>
          <p:cNvSpPr>
            <a:spLocks noGrp="1"/>
          </p:cNvSpPr>
          <p:nvPr>
            <p:ph type="title"/>
          </p:nvPr>
        </p:nvSpPr>
        <p:spPr>
          <a:xfrm>
            <a:off x="457200" y="282447"/>
            <a:ext cx="8229600" cy="1143000"/>
          </a:xfrm>
        </p:spPr>
        <p:txBody>
          <a:bodyPr>
            <a:normAutofit/>
          </a:bodyPr>
          <a:lstStyle/>
          <a:p>
            <a:r>
              <a:rPr lang="en-US" sz="3200" b="1" dirty="0" smtClean="0">
                <a:solidFill>
                  <a:srgbClr val="FEFAC9"/>
                </a:solidFill>
              </a:rPr>
              <a:t>What </a:t>
            </a:r>
            <a:r>
              <a:rPr lang="en-US" sz="3200" b="1" dirty="0">
                <a:solidFill>
                  <a:srgbClr val="FEFAC9"/>
                </a:solidFill>
              </a:rPr>
              <a:t>impact has commercialization had on tenure security</a:t>
            </a:r>
            <a:r>
              <a:rPr lang="en-US" sz="3200" b="1" dirty="0" smtClean="0">
                <a:solidFill>
                  <a:srgbClr val="FEFAC9"/>
                </a:solidFill>
              </a:rPr>
              <a:t>?</a:t>
            </a:r>
            <a:endParaRPr lang="en-US" sz="3200" b="1" dirty="0">
              <a:solidFill>
                <a:srgbClr val="FEFAC9"/>
              </a:solidFill>
            </a:endParaRPr>
          </a:p>
        </p:txBody>
      </p:sp>
      <p:sp>
        <p:nvSpPr>
          <p:cNvPr id="5" name="Text Placeholder 4"/>
          <p:cNvSpPr>
            <a:spLocks noGrp="1"/>
          </p:cNvSpPr>
          <p:nvPr>
            <p:ph type="body" idx="3"/>
          </p:nvPr>
        </p:nvSpPr>
        <p:spPr/>
        <p:txBody>
          <a:bodyPr/>
          <a:lstStyle/>
          <a:p>
            <a:pPr algn="ctr"/>
            <a:r>
              <a:rPr lang="en-US" sz="4400" dirty="0"/>
              <a:t>–</a:t>
            </a:r>
          </a:p>
        </p:txBody>
      </p:sp>
      <p:sp>
        <p:nvSpPr>
          <p:cNvPr id="7" name="TextBox 6"/>
          <p:cNvSpPr txBox="1"/>
          <p:nvPr/>
        </p:nvSpPr>
        <p:spPr>
          <a:xfrm>
            <a:off x="1878730" y="5757332"/>
            <a:ext cx="5237331" cy="800219"/>
          </a:xfrm>
          <a:prstGeom prst="rect">
            <a:avLst/>
          </a:prstGeom>
          <a:noFill/>
        </p:spPr>
        <p:txBody>
          <a:bodyPr wrap="none" rtlCol="0">
            <a:spAutoFit/>
          </a:bodyPr>
          <a:lstStyle/>
          <a:p>
            <a:pPr algn="ctr"/>
            <a:r>
              <a:rPr lang="en-US" sz="2800" dirty="0" smtClean="0">
                <a:solidFill>
                  <a:srgbClr val="FEFAC9"/>
                </a:solidFill>
              </a:rPr>
              <a:t>Limited</a:t>
            </a:r>
            <a:r>
              <a:rPr lang="en-US" sz="2800" dirty="0" smtClean="0">
                <a:solidFill>
                  <a:srgbClr val="FEFAC9"/>
                </a:solidFill>
              </a:rPr>
              <a:t> </a:t>
            </a:r>
            <a:r>
              <a:rPr lang="en-US" sz="2800" dirty="0" smtClean="0">
                <a:solidFill>
                  <a:srgbClr val="FEFAC9"/>
                </a:solidFill>
              </a:rPr>
              <a:t>impact </a:t>
            </a:r>
            <a:r>
              <a:rPr lang="en-US" sz="2800" dirty="0" smtClean="0">
                <a:solidFill>
                  <a:srgbClr val="FEFAC9"/>
                </a:solidFill>
              </a:rPr>
              <a:t>on </a:t>
            </a:r>
            <a:r>
              <a:rPr lang="en-US" sz="2800" dirty="0" smtClean="0">
                <a:solidFill>
                  <a:srgbClr val="FEFAC9"/>
                </a:solidFill>
              </a:rPr>
              <a:t>formal tenure</a:t>
            </a:r>
            <a:endParaRPr lang="en-US" sz="2800" dirty="0">
              <a:solidFill>
                <a:srgbClr val="FEFAC9"/>
              </a:solidFill>
            </a:endParaRPr>
          </a:p>
          <a:p>
            <a:endParaRPr lang="en-US" dirty="0"/>
          </a:p>
        </p:txBody>
      </p:sp>
      <p:sp>
        <p:nvSpPr>
          <p:cNvPr id="8" name="Footer Placeholder 7"/>
          <p:cNvSpPr>
            <a:spLocks noGrp="1"/>
          </p:cNvSpPr>
          <p:nvPr>
            <p:ph type="ftr" sz="quarter" idx="11"/>
          </p:nvPr>
        </p:nvSpPr>
        <p:spPr/>
        <p:txBody>
          <a:bodyPr/>
          <a:lstStyle/>
          <a:p>
            <a:r>
              <a:rPr kumimoji="0" lang="es-ES_tradnl" smtClean="0"/>
              <a:t>Bushley &amp; Khanal ~ UH Manoa/FECOFUN</a:t>
            </a:r>
            <a:endParaRPr kumimoji="0" lang="en-US" dirty="0"/>
          </a:p>
        </p:txBody>
      </p:sp>
      <p:sp>
        <p:nvSpPr>
          <p:cNvPr id="9" name="Slide Number Placeholder 8"/>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13</a:t>
            </a:fld>
            <a:endParaRPr kumimoji="0" lang="en-US" dirty="0"/>
          </a:p>
        </p:txBody>
      </p:sp>
    </p:spTree>
    <p:extLst>
      <p:ext uri="{BB962C8B-B14F-4D97-AF65-F5344CB8AC3E}">
        <p14:creationId xmlns:p14="http://schemas.microsoft.com/office/powerpoint/2010/main" val="34201768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5. Market </a:t>
            </a:r>
            <a:r>
              <a:rPr lang="en-US" b="1" dirty="0"/>
              <a:t>mechanisms, carbon </a:t>
            </a:r>
            <a:r>
              <a:rPr lang="en-US" b="1" dirty="0" smtClean="0"/>
              <a:t>trading (REDD), </a:t>
            </a:r>
            <a:r>
              <a:rPr lang="en-US" b="1" dirty="0"/>
              <a:t>and tenure security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75" y="3356926"/>
            <a:ext cx="2396068" cy="321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812" y="3356926"/>
            <a:ext cx="2565404" cy="32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 name="Picture 11" descr="P105095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516" y="1399822"/>
            <a:ext cx="3179704" cy="2384778"/>
          </a:xfrm>
          <a:prstGeom prst="rect">
            <a:avLst/>
          </a:prstGeom>
        </p:spPr>
      </p:pic>
      <p:pic>
        <p:nvPicPr>
          <p:cNvPr id="13" name="Picture 12" descr="P105091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776" y="3953932"/>
            <a:ext cx="3179704" cy="2384778"/>
          </a:xfrm>
          <a:prstGeom prst="rect">
            <a:avLst/>
          </a:prstGeom>
        </p:spPr>
      </p:pic>
      <p:sp>
        <p:nvSpPr>
          <p:cNvPr id="15" name="TextBox 14"/>
          <p:cNvSpPr txBox="1"/>
          <p:nvPr/>
        </p:nvSpPr>
        <p:spPr>
          <a:xfrm>
            <a:off x="3174995" y="6282266"/>
            <a:ext cx="2636885" cy="276999"/>
          </a:xfrm>
          <a:prstGeom prst="rect">
            <a:avLst/>
          </a:prstGeom>
          <a:noFill/>
        </p:spPr>
        <p:txBody>
          <a:bodyPr wrap="none" rtlCol="0">
            <a:spAutoFit/>
          </a:bodyPr>
          <a:lstStyle/>
          <a:p>
            <a:r>
              <a:rPr lang="en-US" sz="1200" dirty="0" smtClean="0"/>
              <a:t>Photos </a:t>
            </a:r>
            <a:r>
              <a:rPr lang="en-US" sz="1200" dirty="0"/>
              <a:t>by Bryan Bushley </a:t>
            </a:r>
            <a:r>
              <a:rPr lang="en-US" sz="1200" dirty="0" smtClean="0"/>
              <a:t>(2009-2010</a:t>
            </a:r>
            <a:r>
              <a:rPr lang="en-US" sz="1200" dirty="0"/>
              <a:t>)</a:t>
            </a:r>
          </a:p>
        </p:txBody>
      </p:sp>
      <p:pic>
        <p:nvPicPr>
          <p:cNvPr id="5" name="Picture 4" descr="P105098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146" y="1399823"/>
            <a:ext cx="3179703" cy="2384778"/>
          </a:xfrm>
          <a:prstGeom prst="rect">
            <a:avLst/>
          </a:prstGeom>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6" name="Slide Number Placeholder 5"/>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14</a:t>
            </a:fld>
            <a:endParaRPr kumimoji="0" lang="en-US" dirty="0"/>
          </a:p>
        </p:txBody>
      </p:sp>
    </p:spTree>
    <p:extLst>
      <p:ext uri="{BB962C8B-B14F-4D97-AF65-F5344CB8AC3E}">
        <p14:creationId xmlns:p14="http://schemas.microsoft.com/office/powerpoint/2010/main" val="19807297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6511"/>
            <a:ext cx="8229600" cy="835378"/>
          </a:xfrm>
        </p:spPr>
        <p:txBody>
          <a:bodyPr>
            <a:normAutofit fontScale="90000"/>
          </a:bodyPr>
          <a:lstStyle/>
          <a:p>
            <a:r>
              <a:rPr lang="en-US" dirty="0" smtClean="0">
                <a:solidFill>
                  <a:srgbClr val="FEFAC9"/>
                </a:solidFill>
              </a:rPr>
              <a:t>Geography of SFM certification &amp; REDD</a:t>
            </a:r>
            <a:endParaRPr lang="en-US" dirty="0">
              <a:solidFill>
                <a:srgbClr val="FEFAC9"/>
              </a:solidFill>
            </a:endParaRPr>
          </a:p>
        </p:txBody>
      </p:sp>
      <p:pic>
        <p:nvPicPr>
          <p:cNvPr id="7" name="Picture 6"/>
          <p:cNvPicPr>
            <a:picLocks noChangeAspect="1"/>
          </p:cNvPicPr>
          <p:nvPr/>
        </p:nvPicPr>
        <p:blipFill>
          <a:blip r:embed="rId2"/>
          <a:stretch>
            <a:fillRect/>
          </a:stretch>
        </p:blipFill>
        <p:spPr>
          <a:xfrm>
            <a:off x="382421" y="1306690"/>
            <a:ext cx="4892641" cy="3293531"/>
          </a:xfrm>
          <a:prstGeom prst="rect">
            <a:avLst/>
          </a:prstGeom>
        </p:spPr>
      </p:pic>
      <p:pic>
        <p:nvPicPr>
          <p:cNvPr id="8" name="Picture 7"/>
          <p:cNvPicPr>
            <a:picLocks noChangeAspect="1"/>
          </p:cNvPicPr>
          <p:nvPr/>
        </p:nvPicPr>
        <p:blipFill>
          <a:blip r:embed="rId3"/>
          <a:stretch>
            <a:fillRect/>
          </a:stretch>
        </p:blipFill>
        <p:spPr>
          <a:xfrm>
            <a:off x="5576710" y="2722036"/>
            <a:ext cx="3251200" cy="3263900"/>
          </a:xfrm>
          <a:prstGeom prst="rect">
            <a:avLst/>
          </a:prstGeom>
        </p:spPr>
      </p:pic>
      <p:sp>
        <p:nvSpPr>
          <p:cNvPr id="9" name="Left Brace 8"/>
          <p:cNvSpPr/>
          <p:nvPr/>
        </p:nvSpPr>
        <p:spPr>
          <a:xfrm>
            <a:off x="4035778" y="2722036"/>
            <a:ext cx="1540931" cy="3263900"/>
          </a:xfrm>
          <a:prstGeom prst="leftBrace">
            <a:avLst>
              <a:gd name="adj1" fmla="val 8333"/>
              <a:gd name="adj2" fmla="val 15845"/>
            </a:avLst>
          </a:prstGeom>
          <a:ln w="254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a:off x="382421" y="5901270"/>
            <a:ext cx="2749471" cy="523220"/>
          </a:xfrm>
          <a:prstGeom prst="rect">
            <a:avLst/>
          </a:prstGeom>
          <a:noFill/>
        </p:spPr>
        <p:txBody>
          <a:bodyPr wrap="none" rtlCol="0">
            <a:spAutoFit/>
          </a:bodyPr>
          <a:lstStyle/>
          <a:p>
            <a:r>
              <a:rPr lang="en-US" sz="1400" dirty="0" smtClean="0"/>
              <a:t>Source: Land Tenure Center, </a:t>
            </a:r>
          </a:p>
          <a:p>
            <a:r>
              <a:rPr lang="en-US" sz="1400" dirty="0" smtClean="0"/>
              <a:t>University of Wisconsin Madison</a:t>
            </a:r>
            <a:endParaRPr lang="en-US" sz="1400" dirty="0"/>
          </a:p>
        </p:txBody>
      </p:sp>
      <p:sp>
        <p:nvSpPr>
          <p:cNvPr id="11" name="TextBox 10"/>
          <p:cNvSpPr txBox="1"/>
          <p:nvPr/>
        </p:nvSpPr>
        <p:spPr>
          <a:xfrm>
            <a:off x="5979767" y="1749782"/>
            <a:ext cx="2480166" cy="923330"/>
          </a:xfrm>
          <a:prstGeom prst="rect">
            <a:avLst/>
          </a:prstGeom>
          <a:noFill/>
        </p:spPr>
        <p:txBody>
          <a:bodyPr wrap="none" rtlCol="0">
            <a:spAutoFit/>
          </a:bodyPr>
          <a:lstStyle/>
          <a:p>
            <a:pPr algn="ctr"/>
            <a:r>
              <a:rPr lang="en-US" u="sng" dirty="0" smtClean="0"/>
              <a:t>Dolakha</a:t>
            </a:r>
          </a:p>
          <a:p>
            <a:pPr algn="ctr"/>
            <a:r>
              <a:rPr lang="en-US" dirty="0" smtClean="0"/>
              <a:t>SFM Certification &amp; </a:t>
            </a:r>
          </a:p>
          <a:p>
            <a:pPr algn="ctr"/>
            <a:r>
              <a:rPr lang="en-US" dirty="0" smtClean="0"/>
              <a:t>REDD Pilot Watershed</a:t>
            </a:r>
            <a:endParaRPr lang="en-US" dirty="0"/>
          </a:p>
        </p:txBody>
      </p:sp>
      <p:sp>
        <p:nvSpPr>
          <p:cNvPr id="17" name="TextBox 16"/>
          <p:cNvSpPr txBox="1"/>
          <p:nvPr/>
        </p:nvSpPr>
        <p:spPr>
          <a:xfrm>
            <a:off x="457200" y="3629377"/>
            <a:ext cx="1617821" cy="830997"/>
          </a:xfrm>
          <a:prstGeom prst="rect">
            <a:avLst/>
          </a:prstGeom>
          <a:solidFill>
            <a:schemeClr val="tx1"/>
          </a:solidFill>
          <a:ln>
            <a:solidFill>
              <a:schemeClr val="bg1"/>
            </a:solidFill>
          </a:ln>
        </p:spPr>
        <p:txBody>
          <a:bodyPr wrap="square" rtlCol="0">
            <a:spAutoFit/>
          </a:bodyPr>
          <a:lstStyle/>
          <a:p>
            <a:r>
              <a:rPr lang="en-US" sz="1200" dirty="0" smtClean="0">
                <a:solidFill>
                  <a:schemeClr val="bg1"/>
                </a:solidFill>
              </a:rPr>
              <a:t>       SFM </a:t>
            </a:r>
            <a:r>
              <a:rPr lang="en-US" sz="1200" dirty="0">
                <a:solidFill>
                  <a:schemeClr val="bg1"/>
                </a:solidFill>
              </a:rPr>
              <a:t>p</a:t>
            </a:r>
            <a:r>
              <a:rPr lang="en-US" sz="1200" dirty="0" smtClean="0">
                <a:solidFill>
                  <a:schemeClr val="bg1"/>
                </a:solidFill>
              </a:rPr>
              <a:t>ilot district</a:t>
            </a:r>
          </a:p>
          <a:p>
            <a:r>
              <a:rPr lang="en-US" sz="1200" dirty="0" smtClean="0">
                <a:solidFill>
                  <a:schemeClr val="bg1"/>
                </a:solidFill>
              </a:rPr>
              <a:t>	</a:t>
            </a:r>
          </a:p>
          <a:p>
            <a:r>
              <a:rPr lang="en-US" sz="1200" dirty="0">
                <a:solidFill>
                  <a:schemeClr val="bg1"/>
                </a:solidFill>
              </a:rPr>
              <a:t> </a:t>
            </a:r>
            <a:r>
              <a:rPr lang="en-US" sz="1200" dirty="0" smtClean="0">
                <a:solidFill>
                  <a:schemeClr val="bg1"/>
                </a:solidFill>
              </a:rPr>
              <a:t>      REDD pilot site</a:t>
            </a:r>
          </a:p>
          <a:p>
            <a:r>
              <a:rPr lang="en-US" sz="1200" dirty="0">
                <a:solidFill>
                  <a:schemeClr val="bg1"/>
                </a:solidFill>
              </a:rPr>
              <a:t> </a:t>
            </a:r>
            <a:r>
              <a:rPr lang="en-US" sz="1200" dirty="0" smtClean="0">
                <a:solidFill>
                  <a:schemeClr val="bg1"/>
                </a:solidFill>
              </a:rPr>
              <a:t>      (watershed)</a:t>
            </a:r>
          </a:p>
        </p:txBody>
      </p:sp>
      <p:sp>
        <p:nvSpPr>
          <p:cNvPr id="18" name="Rectangle 17"/>
          <p:cNvSpPr/>
          <p:nvPr/>
        </p:nvSpPr>
        <p:spPr>
          <a:xfrm>
            <a:off x="527756" y="3704166"/>
            <a:ext cx="211666" cy="211667"/>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527756" y="4021668"/>
            <a:ext cx="211666" cy="239889"/>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490175" y="4741334"/>
            <a:ext cx="1357490" cy="1200329"/>
          </a:xfrm>
          <a:prstGeom prst="rect">
            <a:avLst/>
          </a:prstGeom>
          <a:solidFill>
            <a:schemeClr val="tx1"/>
          </a:solidFill>
          <a:ln>
            <a:solidFill>
              <a:schemeClr val="bg1"/>
            </a:solidFill>
          </a:ln>
        </p:spPr>
        <p:txBody>
          <a:bodyPr wrap="square" rtlCol="0">
            <a:spAutoFit/>
          </a:bodyPr>
          <a:lstStyle/>
          <a:p>
            <a:r>
              <a:rPr lang="en-US" sz="1200" dirty="0" smtClean="0">
                <a:solidFill>
                  <a:schemeClr val="bg1"/>
                </a:solidFill>
              </a:rPr>
              <a:t>        </a:t>
            </a:r>
            <a:r>
              <a:rPr lang="en-US" sz="1000" dirty="0" smtClean="0">
                <a:solidFill>
                  <a:schemeClr val="bg1"/>
                </a:solidFill>
              </a:rPr>
              <a:t>Certified CFUG</a:t>
            </a:r>
          </a:p>
          <a:p>
            <a:r>
              <a:rPr lang="en-US" sz="1000" dirty="0">
                <a:solidFill>
                  <a:schemeClr val="bg1"/>
                </a:solidFill>
              </a:rPr>
              <a:t> </a:t>
            </a:r>
            <a:r>
              <a:rPr lang="en-US" sz="1000" dirty="0" smtClean="0">
                <a:solidFill>
                  <a:schemeClr val="bg1"/>
                </a:solidFill>
              </a:rPr>
              <a:t>       </a:t>
            </a:r>
          </a:p>
          <a:p>
            <a:r>
              <a:rPr lang="en-US" sz="1000" dirty="0" smtClean="0">
                <a:solidFill>
                  <a:schemeClr val="bg1"/>
                </a:solidFill>
              </a:rPr>
              <a:t>         Certified </a:t>
            </a:r>
          </a:p>
          <a:p>
            <a:r>
              <a:rPr lang="en-US" sz="1000" dirty="0">
                <a:solidFill>
                  <a:schemeClr val="bg1"/>
                </a:solidFill>
              </a:rPr>
              <a:t> </a:t>
            </a:r>
            <a:r>
              <a:rPr lang="en-US" sz="1000" dirty="0" smtClean="0">
                <a:solidFill>
                  <a:schemeClr val="bg1"/>
                </a:solidFill>
              </a:rPr>
              <a:t>         enterprise</a:t>
            </a:r>
            <a:endParaRPr lang="en-US" sz="1000" dirty="0">
              <a:solidFill>
                <a:schemeClr val="bg1"/>
              </a:solidFill>
            </a:endParaRPr>
          </a:p>
          <a:p>
            <a:endParaRPr lang="en-US" sz="1000" dirty="0" smtClean="0">
              <a:solidFill>
                <a:schemeClr val="bg1"/>
              </a:solidFill>
            </a:endParaRPr>
          </a:p>
          <a:p>
            <a:r>
              <a:rPr lang="en-US" sz="1000" dirty="0">
                <a:solidFill>
                  <a:schemeClr val="bg1"/>
                </a:solidFill>
              </a:rPr>
              <a:t> </a:t>
            </a:r>
            <a:r>
              <a:rPr lang="en-US" sz="1000" dirty="0" smtClean="0">
                <a:solidFill>
                  <a:schemeClr val="bg1"/>
                </a:solidFill>
              </a:rPr>
              <a:t>        REDD pilot site</a:t>
            </a:r>
          </a:p>
          <a:p>
            <a:r>
              <a:rPr lang="en-US" sz="1000" dirty="0">
                <a:solidFill>
                  <a:schemeClr val="bg1"/>
                </a:solidFill>
              </a:rPr>
              <a:t> </a:t>
            </a:r>
            <a:r>
              <a:rPr lang="en-US" sz="1000" dirty="0" smtClean="0">
                <a:solidFill>
                  <a:schemeClr val="bg1"/>
                </a:solidFill>
              </a:rPr>
              <a:t>        (watershed)</a:t>
            </a:r>
          </a:p>
        </p:txBody>
      </p:sp>
      <p:sp>
        <p:nvSpPr>
          <p:cNvPr id="22" name="Oval 21"/>
          <p:cNvSpPr/>
          <p:nvPr/>
        </p:nvSpPr>
        <p:spPr>
          <a:xfrm flipH="1" flipV="1">
            <a:off x="7561418" y="4813074"/>
            <a:ext cx="197556" cy="18626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561418" y="5133621"/>
            <a:ext cx="197556" cy="211667"/>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4"/>
          <a:srcRect t="13037" r="12554" b="12274"/>
          <a:stretch/>
        </p:blipFill>
        <p:spPr>
          <a:xfrm>
            <a:off x="7533196" y="5588000"/>
            <a:ext cx="292878" cy="183445"/>
          </a:xfrm>
          <a:prstGeom prst="rect">
            <a:avLst/>
          </a:prstGeom>
          <a:ln>
            <a:solidFill>
              <a:schemeClr val="bg1"/>
            </a:solidFill>
          </a:ln>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15</a:t>
            </a:fld>
            <a:endParaRPr kumimoji="0" lang="en-US" dirty="0"/>
          </a:p>
        </p:txBody>
      </p:sp>
    </p:spTree>
    <p:extLst>
      <p:ext uri="{BB962C8B-B14F-4D97-AF65-F5344CB8AC3E}">
        <p14:creationId xmlns:p14="http://schemas.microsoft.com/office/powerpoint/2010/main" val="38359672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92108"/>
            <a:ext cx="8229600" cy="4938889"/>
          </a:xfrm>
        </p:spPr>
        <p:txBody>
          <a:bodyPr>
            <a:normAutofit/>
          </a:bodyPr>
          <a:lstStyle/>
          <a:p>
            <a:pPr marL="0" indent="0">
              <a:spcAft>
                <a:spcPts val="1200"/>
              </a:spcAft>
              <a:buNone/>
            </a:pPr>
            <a:r>
              <a:rPr lang="en-US" dirty="0" smtClean="0"/>
              <a:t>Certified CFUGs</a:t>
            </a:r>
            <a:r>
              <a:rPr lang="en-US" dirty="0" smtClean="0"/>
              <a:t>:</a:t>
            </a:r>
            <a:endParaRPr lang="en-US" dirty="0" smtClean="0"/>
          </a:p>
          <a:p>
            <a:r>
              <a:rPr lang="en-US" dirty="0" smtClean="0"/>
              <a:t>Limited financial benefits</a:t>
            </a:r>
          </a:p>
          <a:p>
            <a:r>
              <a:rPr lang="en-US" dirty="0" smtClean="0"/>
              <a:t>Insufficient market linkages (monopsony)</a:t>
            </a:r>
          </a:p>
          <a:p>
            <a:r>
              <a:rPr lang="en-US" dirty="0" smtClean="0"/>
              <a:t>Same selling price as non-certified CFUGs +</a:t>
            </a:r>
            <a:br>
              <a:rPr lang="en-US" dirty="0" smtClean="0"/>
            </a:br>
            <a:r>
              <a:rPr lang="en-US" dirty="0" smtClean="0"/>
              <a:t>additional transaction (MRV) costs (=higher net costs)</a:t>
            </a:r>
          </a:p>
          <a:p>
            <a:r>
              <a:rPr lang="en-US" dirty="0" smtClean="0"/>
              <a:t>Some extra support from donors and government</a:t>
            </a:r>
          </a:p>
          <a:p>
            <a:r>
              <a:rPr lang="en-US" dirty="0" smtClean="0"/>
              <a:t>Low control over what products they sell, where, price</a:t>
            </a:r>
          </a:p>
          <a:p>
            <a:r>
              <a:rPr lang="en-US" dirty="0" smtClean="0"/>
              <a:t>Potential for adverse impacts on access of marginalized groups, and customary regimes(?)</a:t>
            </a:r>
            <a:endParaRPr lang="en-US" dirty="0"/>
          </a:p>
        </p:txBody>
      </p:sp>
      <p:sp>
        <p:nvSpPr>
          <p:cNvPr id="3" name="Title 2"/>
          <p:cNvSpPr>
            <a:spLocks noGrp="1"/>
          </p:cNvSpPr>
          <p:nvPr>
            <p:ph type="title"/>
          </p:nvPr>
        </p:nvSpPr>
        <p:spPr>
          <a:xfrm>
            <a:off x="457200" y="321732"/>
            <a:ext cx="8229600" cy="1219200"/>
          </a:xfrm>
        </p:spPr>
        <p:txBody>
          <a:bodyPr>
            <a:normAutofit fontScale="90000"/>
          </a:bodyPr>
          <a:lstStyle/>
          <a:p>
            <a:r>
              <a:rPr lang="en-US" dirty="0">
                <a:solidFill>
                  <a:srgbClr val="FEFAC9"/>
                </a:solidFill>
              </a:rPr>
              <a:t>Lessons from SFM Certification </a:t>
            </a:r>
            <a:r>
              <a:rPr lang="en-US" dirty="0" smtClean="0">
                <a:solidFill>
                  <a:srgbClr val="FEFAC9"/>
                </a:solidFill>
              </a:rPr>
              <a:t/>
            </a:r>
            <a:br>
              <a:rPr lang="en-US" dirty="0" smtClean="0">
                <a:solidFill>
                  <a:srgbClr val="FEFAC9"/>
                </a:solidFill>
              </a:rPr>
            </a:br>
            <a:r>
              <a:rPr lang="en-US" dirty="0" smtClean="0">
                <a:solidFill>
                  <a:srgbClr val="FEFAC9"/>
                </a:solidFill>
              </a:rPr>
              <a:t>(</a:t>
            </a:r>
            <a:r>
              <a:rPr lang="en-US" dirty="0">
                <a:solidFill>
                  <a:srgbClr val="FEFAC9"/>
                </a:solidFill>
              </a:rPr>
              <a:t>2005 – Present</a:t>
            </a:r>
            <a:r>
              <a:rPr lang="en-US" dirty="0" smtClean="0">
                <a:solidFill>
                  <a:srgbClr val="FEFAC9"/>
                </a:solidFill>
              </a:rPr>
              <a:t>)</a:t>
            </a:r>
            <a:endParaRPr lang="en-US" dirty="0">
              <a:solidFill>
                <a:srgbClr val="FEFAC9"/>
              </a:solidFill>
            </a:endParaRPr>
          </a:p>
        </p:txBody>
      </p:sp>
      <p:sp>
        <p:nvSpPr>
          <p:cNvPr id="4" name="Footer Placeholder 3"/>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16</a:t>
            </a:fld>
            <a:endParaRPr kumimoji="0" lang="en-US" dirty="0"/>
          </a:p>
        </p:txBody>
      </p:sp>
    </p:spTree>
    <p:extLst>
      <p:ext uri="{BB962C8B-B14F-4D97-AF65-F5344CB8AC3E}">
        <p14:creationId xmlns:p14="http://schemas.microsoft.com/office/powerpoint/2010/main" val="40727964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457200" y="152400"/>
            <a:ext cx="8229600" cy="849489"/>
          </a:xfrm>
        </p:spPr>
        <p:txBody>
          <a:bodyPr lIns="64291" tIns="32146" rIns="64291" bIns="32146"/>
          <a:lstStyle/>
          <a:p>
            <a:pPr eaLnBrk="1" hangingPunct="1"/>
            <a:r>
              <a:rPr lang="en-US" dirty="0">
                <a:solidFill>
                  <a:schemeClr val="tx2"/>
                </a:solidFill>
                <a:ea typeface="ヒラギノ角ゴ ProN W3" charset="0"/>
                <a:cs typeface="ヒラギノ角ゴ ProN W3" charset="0"/>
              </a:rPr>
              <a:t>Nepal</a:t>
            </a:r>
            <a:r>
              <a:rPr lang="ja-JP" altLang="en-US" dirty="0">
                <a:solidFill>
                  <a:schemeClr val="tx2"/>
                </a:solidFill>
                <a:ea typeface="ヒラギノ角ゴ ProN W3" charset="0"/>
                <a:cs typeface="ヒラギノ角ゴ ProN W3" charset="0"/>
              </a:rPr>
              <a:t>’</a:t>
            </a:r>
            <a:r>
              <a:rPr lang="en-US" dirty="0">
                <a:solidFill>
                  <a:schemeClr val="tx2"/>
                </a:solidFill>
                <a:ea typeface="ヒラギノ角ゴ ProN W3" charset="0"/>
                <a:cs typeface="ヒラギノ角ゴ ProN W3" charset="0"/>
              </a:rPr>
              <a:t>s involvement in REDD</a:t>
            </a:r>
          </a:p>
        </p:txBody>
      </p:sp>
      <p:sp>
        <p:nvSpPr>
          <p:cNvPr id="15362" name="Line 2"/>
          <p:cNvSpPr>
            <a:spLocks noChangeShapeType="1"/>
          </p:cNvSpPr>
          <p:nvPr/>
        </p:nvSpPr>
        <p:spPr bwMode="auto">
          <a:xfrm flipH="1">
            <a:off x="604987" y="1177701"/>
            <a:ext cx="2232" cy="4450333"/>
          </a:xfrm>
          <a:prstGeom prst="line">
            <a:avLst/>
          </a:prstGeom>
          <a:noFill/>
          <a:ln w="508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lstStyle/>
          <a:p>
            <a:pPr algn="ctr">
              <a:defRPr/>
            </a:pPr>
            <a:endParaRPr lang="en-US" dirty="0">
              <a:latin typeface="Gill Sans" pitchFamily="-112" charset="0"/>
              <a:ea typeface="ヒラギノ角ゴ ProN W3" pitchFamily="-112" charset="-128"/>
              <a:cs typeface="ヒラギノ角ゴ ProN W3" pitchFamily="-112" charset="-128"/>
              <a:sym typeface="Gill Sans" pitchFamily="-112" charset="0"/>
            </a:endParaRPr>
          </a:p>
        </p:txBody>
      </p:sp>
      <p:sp>
        <p:nvSpPr>
          <p:cNvPr id="15363" name="Line 3"/>
          <p:cNvSpPr>
            <a:spLocks noChangeShapeType="1"/>
          </p:cNvSpPr>
          <p:nvPr/>
        </p:nvSpPr>
        <p:spPr bwMode="auto">
          <a:xfrm>
            <a:off x="612800" y="5624686"/>
            <a:ext cx="7906122" cy="32370"/>
          </a:xfrm>
          <a:prstGeom prst="line">
            <a:avLst/>
          </a:prstGeom>
          <a:noFill/>
          <a:ln w="50800" cap="flat">
            <a:solidFill>
              <a:schemeClr val="tx1"/>
            </a:solidFill>
            <a:prstDash val="solid"/>
            <a:round/>
            <a:headEnd type="none" w="med" len="med"/>
            <a:tailEnd type="triangle" w="lg" len="lg"/>
          </a:ln>
          <a:effectLst>
            <a:outerShdw blurRad="38100" dist="19999" dir="5400000" algn="ctr" rotWithShape="0">
              <a:schemeClr val="bg2">
                <a:alpha val="37999"/>
              </a:schemeClr>
            </a:outerShdw>
          </a:effectLst>
        </p:spPr>
        <p:txBody>
          <a:bodyPr lIns="0" tIns="0" rIns="0" bIns="0"/>
          <a:lstStyle/>
          <a:p>
            <a:pPr algn="ctr">
              <a:defRPr/>
            </a:pPr>
            <a:endParaRPr lang="en-US" dirty="0">
              <a:latin typeface="Gill Sans" pitchFamily="-112" charset="0"/>
              <a:ea typeface="ヒラギノ角ゴ ProN W3" pitchFamily="-112" charset="-128"/>
              <a:cs typeface="ヒラギノ角ゴ ProN W3" pitchFamily="-112" charset="-128"/>
              <a:sym typeface="Gill Sans" pitchFamily="-112" charset="0"/>
            </a:endParaRPr>
          </a:p>
        </p:txBody>
      </p:sp>
      <p:sp>
        <p:nvSpPr>
          <p:cNvPr id="37893" name="Rectangle 4"/>
          <p:cNvSpPr>
            <a:spLocks/>
          </p:cNvSpPr>
          <p:nvPr/>
        </p:nvSpPr>
        <p:spPr bwMode="auto">
          <a:xfrm>
            <a:off x="2411015" y="576979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2007</a:t>
            </a:r>
          </a:p>
        </p:txBody>
      </p:sp>
      <p:sp>
        <p:nvSpPr>
          <p:cNvPr id="37894" name="Rectangle 6"/>
          <p:cNvSpPr>
            <a:spLocks/>
          </p:cNvSpPr>
          <p:nvPr/>
        </p:nvSpPr>
        <p:spPr bwMode="auto">
          <a:xfrm>
            <a:off x="4768453"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2009</a:t>
            </a:r>
          </a:p>
        </p:txBody>
      </p:sp>
      <p:sp>
        <p:nvSpPr>
          <p:cNvPr id="37895" name="Rectangle 7"/>
          <p:cNvSpPr>
            <a:spLocks/>
          </p:cNvSpPr>
          <p:nvPr/>
        </p:nvSpPr>
        <p:spPr bwMode="auto">
          <a:xfrm>
            <a:off x="5947172" y="576979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2010</a:t>
            </a:r>
          </a:p>
        </p:txBody>
      </p:sp>
      <p:grpSp>
        <p:nvGrpSpPr>
          <p:cNvPr id="37896" name="Group 9"/>
          <p:cNvGrpSpPr>
            <a:grpSpLocks/>
          </p:cNvGrpSpPr>
          <p:nvPr/>
        </p:nvGrpSpPr>
        <p:grpSpPr bwMode="auto">
          <a:xfrm>
            <a:off x="616148" y="1135285"/>
            <a:ext cx="7688461" cy="910828"/>
            <a:chOff x="0" y="0"/>
            <a:chExt cx="6432" cy="816"/>
          </a:xfrm>
        </p:grpSpPr>
        <p:sp>
          <p:nvSpPr>
            <p:cNvPr id="15370" name="AutoShape 10"/>
            <p:cNvSpPr>
              <a:spLocks/>
            </p:cNvSpPr>
            <p:nvPr/>
          </p:nvSpPr>
          <p:spPr bwMode="auto">
            <a:xfrm>
              <a:off x="0" y="0"/>
              <a:ext cx="6432" cy="816"/>
            </a:xfrm>
            <a:prstGeom prst="rightArrow">
              <a:avLst>
                <a:gd name="adj1" fmla="val 50000"/>
                <a:gd name="adj2" fmla="val 35325"/>
              </a:avLst>
            </a:prstGeom>
            <a:gradFill rotWithShape="0">
              <a:gsLst>
                <a:gs pos="0">
                  <a:srgbClr val="BDDBFE"/>
                </a:gs>
                <a:gs pos="100000">
                  <a:srgbClr val="3E7FCD"/>
                </a:gs>
              </a:gsLst>
              <a:lin ang="540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dirty="0"/>
            </a:p>
          </p:txBody>
        </p:sp>
        <p:sp>
          <p:nvSpPr>
            <p:cNvPr id="37915" name="Rectangle 11"/>
            <p:cNvSpPr>
              <a:spLocks/>
            </p:cNvSpPr>
            <p:nvPr/>
          </p:nvSpPr>
          <p:spPr bwMode="auto">
            <a:xfrm>
              <a:off x="0" y="268"/>
              <a:ext cx="621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a:r>
                <a:rPr lang="en-US" sz="1700" dirty="0">
                  <a:latin typeface="Calibri Bold" charset="0"/>
                  <a:cs typeface="Calibri Bold" charset="0"/>
                  <a:sym typeface="Calibri Bold" charset="0"/>
                </a:rPr>
                <a:t>COP negotiations and related events</a:t>
              </a:r>
            </a:p>
          </p:txBody>
        </p:sp>
      </p:grpSp>
      <p:grpSp>
        <p:nvGrpSpPr>
          <p:cNvPr id="37897" name="Group 12"/>
          <p:cNvGrpSpPr>
            <a:grpSpLocks/>
          </p:cNvGrpSpPr>
          <p:nvPr/>
        </p:nvGrpSpPr>
        <p:grpSpPr bwMode="auto">
          <a:xfrm>
            <a:off x="3018234" y="2126480"/>
            <a:ext cx="5286375" cy="910828"/>
            <a:chOff x="0" y="0"/>
            <a:chExt cx="4304" cy="816"/>
          </a:xfrm>
        </p:grpSpPr>
        <p:sp>
          <p:nvSpPr>
            <p:cNvPr id="15373" name="AutoShape 13"/>
            <p:cNvSpPr>
              <a:spLocks/>
            </p:cNvSpPr>
            <p:nvPr/>
          </p:nvSpPr>
          <p:spPr bwMode="auto">
            <a:xfrm>
              <a:off x="0" y="0"/>
              <a:ext cx="4304" cy="816"/>
            </a:xfrm>
            <a:prstGeom prst="rightArrow">
              <a:avLst>
                <a:gd name="adj1" fmla="val 50000"/>
                <a:gd name="adj2" fmla="val 35310"/>
              </a:avLst>
            </a:prstGeom>
            <a:gradFill rotWithShape="0">
              <a:gsLst>
                <a:gs pos="0">
                  <a:srgbClr val="BDDBFE"/>
                </a:gs>
                <a:gs pos="100000">
                  <a:srgbClr val="3E7FCD"/>
                </a:gs>
              </a:gsLst>
              <a:lin ang="540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dirty="0"/>
            </a:p>
          </p:txBody>
        </p:sp>
        <p:sp>
          <p:nvSpPr>
            <p:cNvPr id="37913" name="Rectangle 14"/>
            <p:cNvSpPr>
              <a:spLocks/>
            </p:cNvSpPr>
            <p:nvPr/>
          </p:nvSpPr>
          <p:spPr bwMode="auto">
            <a:xfrm>
              <a:off x="0" y="268"/>
              <a:ext cx="409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a:r>
                <a:rPr lang="en-US" sz="1700" dirty="0">
                  <a:latin typeface="Calibri Bold" charset="0"/>
                  <a:cs typeface="Calibri Bold" charset="0"/>
                  <a:sym typeface="Calibri Bold" charset="0"/>
                </a:rPr>
                <a:t>WB FCPF membership and support</a:t>
              </a:r>
            </a:p>
          </p:txBody>
        </p:sp>
      </p:grpSp>
      <p:grpSp>
        <p:nvGrpSpPr>
          <p:cNvPr id="37898" name="Group 15"/>
          <p:cNvGrpSpPr>
            <a:grpSpLocks/>
          </p:cNvGrpSpPr>
          <p:nvPr/>
        </p:nvGrpSpPr>
        <p:grpSpPr bwMode="auto">
          <a:xfrm>
            <a:off x="5268516" y="4448199"/>
            <a:ext cx="3036094" cy="910828"/>
            <a:chOff x="0" y="0"/>
            <a:chExt cx="2864" cy="816"/>
          </a:xfrm>
        </p:grpSpPr>
        <p:sp>
          <p:nvSpPr>
            <p:cNvPr id="15376" name="AutoShape 16"/>
            <p:cNvSpPr>
              <a:spLocks/>
            </p:cNvSpPr>
            <p:nvPr/>
          </p:nvSpPr>
          <p:spPr bwMode="auto">
            <a:xfrm>
              <a:off x="0" y="0"/>
              <a:ext cx="2864" cy="816"/>
            </a:xfrm>
            <a:prstGeom prst="rightArrow">
              <a:avLst>
                <a:gd name="adj1" fmla="val 50000"/>
                <a:gd name="adj2" fmla="val 35309"/>
              </a:avLst>
            </a:prstGeom>
            <a:gradFill rotWithShape="0">
              <a:gsLst>
                <a:gs pos="0">
                  <a:srgbClr val="BDDBFE"/>
                </a:gs>
                <a:gs pos="100000">
                  <a:srgbClr val="3E7FCD"/>
                </a:gs>
              </a:gsLst>
              <a:lin ang="540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dirty="0"/>
            </a:p>
          </p:txBody>
        </p:sp>
        <p:sp>
          <p:nvSpPr>
            <p:cNvPr id="37911" name="Rectangle 17"/>
            <p:cNvSpPr>
              <a:spLocks/>
            </p:cNvSpPr>
            <p:nvPr/>
          </p:nvSpPr>
          <p:spPr bwMode="auto">
            <a:xfrm>
              <a:off x="0" y="268"/>
              <a:ext cx="266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a:r>
                <a:rPr lang="en-US" sz="1700" dirty="0">
                  <a:latin typeface="Calibri Bold" charset="0"/>
                  <a:cs typeface="Calibri Bold" charset="0"/>
                  <a:sym typeface="Calibri Bold" charset="0"/>
                </a:rPr>
                <a:t>REDD piloting</a:t>
              </a:r>
            </a:p>
          </p:txBody>
        </p:sp>
      </p:grpSp>
      <p:grpSp>
        <p:nvGrpSpPr>
          <p:cNvPr id="37899" name="Group 18"/>
          <p:cNvGrpSpPr>
            <a:grpSpLocks/>
          </p:cNvGrpSpPr>
          <p:nvPr/>
        </p:nvGrpSpPr>
        <p:grpSpPr bwMode="auto">
          <a:xfrm>
            <a:off x="5214937" y="3171254"/>
            <a:ext cx="3089672" cy="1143000"/>
            <a:chOff x="6" y="0"/>
            <a:chExt cx="2864" cy="1024"/>
          </a:xfrm>
        </p:grpSpPr>
        <p:sp>
          <p:nvSpPr>
            <p:cNvPr id="15379" name="AutoShape 19"/>
            <p:cNvSpPr>
              <a:spLocks/>
            </p:cNvSpPr>
            <p:nvPr/>
          </p:nvSpPr>
          <p:spPr bwMode="auto">
            <a:xfrm>
              <a:off x="6" y="0"/>
              <a:ext cx="2864" cy="1024"/>
            </a:xfrm>
            <a:prstGeom prst="rightArrow">
              <a:avLst>
                <a:gd name="adj1" fmla="val 50000"/>
                <a:gd name="adj2" fmla="val 35168"/>
              </a:avLst>
            </a:prstGeom>
            <a:gradFill rotWithShape="0">
              <a:gsLst>
                <a:gs pos="0">
                  <a:srgbClr val="BDDBFE"/>
                </a:gs>
                <a:gs pos="100000">
                  <a:srgbClr val="3E7FCD"/>
                </a:gs>
              </a:gsLst>
              <a:lin ang="540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dirty="0"/>
            </a:p>
          </p:txBody>
        </p:sp>
        <p:sp>
          <p:nvSpPr>
            <p:cNvPr id="37909" name="Rectangle 20"/>
            <p:cNvSpPr>
              <a:spLocks/>
            </p:cNvSpPr>
            <p:nvPr/>
          </p:nvSpPr>
          <p:spPr bwMode="auto">
            <a:xfrm>
              <a:off x="375" y="252"/>
              <a:ext cx="2241"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a:r>
                <a:rPr lang="en-US" sz="1700" dirty="0">
                  <a:latin typeface="Calibri Bold" charset="0"/>
                  <a:cs typeface="Calibri Bold" charset="0"/>
                  <a:sym typeface="Calibri Bold" charset="0"/>
                </a:rPr>
                <a:t>REDD Forestry &amp; Climate Change Cell, RPP process</a:t>
              </a:r>
            </a:p>
          </p:txBody>
        </p:sp>
      </p:grpSp>
      <p:grpSp>
        <p:nvGrpSpPr>
          <p:cNvPr id="37900" name="Group 21"/>
          <p:cNvGrpSpPr>
            <a:grpSpLocks/>
          </p:cNvGrpSpPr>
          <p:nvPr/>
        </p:nvGrpSpPr>
        <p:grpSpPr bwMode="auto">
          <a:xfrm>
            <a:off x="616149" y="4448199"/>
            <a:ext cx="4330898" cy="910828"/>
            <a:chOff x="0" y="0"/>
            <a:chExt cx="2632" cy="816"/>
          </a:xfrm>
        </p:grpSpPr>
        <p:sp>
          <p:nvSpPr>
            <p:cNvPr id="15382" name="AutoShape 22"/>
            <p:cNvSpPr>
              <a:spLocks/>
            </p:cNvSpPr>
            <p:nvPr/>
          </p:nvSpPr>
          <p:spPr bwMode="auto">
            <a:xfrm>
              <a:off x="0" y="0"/>
              <a:ext cx="2632" cy="816"/>
            </a:xfrm>
            <a:prstGeom prst="rightArrow">
              <a:avLst>
                <a:gd name="adj1" fmla="val 50000"/>
                <a:gd name="adj2" fmla="val 35301"/>
              </a:avLst>
            </a:prstGeom>
            <a:solidFill>
              <a:schemeClr val="accent1"/>
            </a:solidFill>
            <a:ln w="9525" cap="flat">
              <a:solidFill>
                <a:srgbClr val="008000"/>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dirty="0"/>
            </a:p>
          </p:txBody>
        </p:sp>
        <p:sp>
          <p:nvSpPr>
            <p:cNvPr id="37907" name="Rectangle 23"/>
            <p:cNvSpPr>
              <a:spLocks/>
            </p:cNvSpPr>
            <p:nvPr/>
          </p:nvSpPr>
          <p:spPr bwMode="auto">
            <a:xfrm>
              <a:off x="0" y="268"/>
              <a:ext cx="244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a:r>
                <a:rPr lang="en-US" sz="1700" dirty="0">
                  <a:latin typeface="Calibri Bold" charset="0"/>
                  <a:cs typeface="Calibri Bold" charset="0"/>
                  <a:sym typeface="Calibri Bold" charset="0"/>
                </a:rPr>
                <a:t>Carbon forestry piloting</a:t>
              </a:r>
            </a:p>
          </p:txBody>
        </p:sp>
      </p:grpSp>
      <p:sp>
        <p:nvSpPr>
          <p:cNvPr id="37901" name="Rectangle 26"/>
          <p:cNvSpPr>
            <a:spLocks/>
          </p:cNvSpPr>
          <p:nvPr/>
        </p:nvSpPr>
        <p:spPr bwMode="auto">
          <a:xfrm>
            <a:off x="1285875"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0" tIns="0" rIns="0" bIns="0"/>
          <a:lstStyle/>
          <a:p>
            <a:pPr algn="ctr"/>
            <a:r>
              <a:rPr lang="en-US" sz="2400" dirty="0">
                <a:solidFill>
                  <a:srgbClr val="FFFFFF"/>
                </a:solidFill>
                <a:latin typeface="Calibri" charset="0"/>
                <a:cs typeface="Calibri" charset="0"/>
                <a:sym typeface="Calibri" charset="0"/>
              </a:rPr>
              <a:t>2006</a:t>
            </a:r>
          </a:p>
        </p:txBody>
      </p:sp>
      <p:sp>
        <p:nvSpPr>
          <p:cNvPr id="37902" name="Rectangle 26"/>
          <p:cNvSpPr>
            <a:spLocks/>
          </p:cNvSpPr>
          <p:nvPr/>
        </p:nvSpPr>
        <p:spPr bwMode="auto">
          <a:xfrm>
            <a:off x="160734"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0" tIns="0" rIns="0" bIns="0"/>
          <a:lstStyle/>
          <a:p>
            <a:pPr algn="ctr"/>
            <a:r>
              <a:rPr lang="en-US" sz="2400" dirty="0">
                <a:solidFill>
                  <a:srgbClr val="FFFFFF"/>
                </a:solidFill>
                <a:latin typeface="Calibri" charset="0"/>
                <a:cs typeface="Calibri" charset="0"/>
                <a:sym typeface="Calibri" charset="0"/>
              </a:rPr>
              <a:t>2005</a:t>
            </a:r>
          </a:p>
        </p:txBody>
      </p:sp>
      <p:sp>
        <p:nvSpPr>
          <p:cNvPr id="37903" name="Rectangle 6"/>
          <p:cNvSpPr>
            <a:spLocks/>
          </p:cNvSpPr>
          <p:nvPr/>
        </p:nvSpPr>
        <p:spPr bwMode="auto">
          <a:xfrm>
            <a:off x="3589734"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2008</a:t>
            </a:r>
          </a:p>
        </p:txBody>
      </p:sp>
      <p:sp>
        <p:nvSpPr>
          <p:cNvPr id="37904" name="Rectangle 7"/>
          <p:cNvSpPr>
            <a:spLocks/>
          </p:cNvSpPr>
          <p:nvPr/>
        </p:nvSpPr>
        <p:spPr bwMode="auto">
          <a:xfrm>
            <a:off x="6893719"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2011</a:t>
            </a:r>
          </a:p>
        </p:txBody>
      </p:sp>
      <p:sp>
        <p:nvSpPr>
          <p:cNvPr id="37905" name="Rectangle 7"/>
          <p:cNvSpPr>
            <a:spLocks/>
          </p:cNvSpPr>
          <p:nvPr/>
        </p:nvSpPr>
        <p:spPr bwMode="auto">
          <a:xfrm>
            <a:off x="7875984" y="5760863"/>
            <a:ext cx="92868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8" tIns="26788" rIns="26788" bIns="26788"/>
          <a:lstStyle/>
          <a:p>
            <a:pPr algn="ctr"/>
            <a:r>
              <a:rPr lang="en-US" sz="2400" dirty="0">
                <a:solidFill>
                  <a:srgbClr val="FFFFFF"/>
                </a:solidFill>
                <a:latin typeface="Calibri" charset="0"/>
                <a:cs typeface="Calibri" charset="0"/>
                <a:sym typeface="Calibri" charset="0"/>
              </a:rPr>
              <a:t>2012</a:t>
            </a:r>
          </a:p>
        </p:txBody>
      </p:sp>
      <p:sp>
        <p:nvSpPr>
          <p:cNvPr id="2" name="TextBox 1"/>
          <p:cNvSpPr txBox="1"/>
          <p:nvPr/>
        </p:nvSpPr>
        <p:spPr>
          <a:xfrm>
            <a:off x="4275666" y="6053670"/>
            <a:ext cx="798178" cy="461665"/>
          </a:xfrm>
          <a:prstGeom prst="rect">
            <a:avLst/>
          </a:prstGeom>
          <a:noFill/>
        </p:spPr>
        <p:txBody>
          <a:bodyPr wrap="none" rtlCol="0">
            <a:spAutoFit/>
          </a:bodyPr>
          <a:lstStyle/>
          <a:p>
            <a:r>
              <a:rPr lang="en-US" sz="2400" i="1" dirty="0" smtClean="0">
                <a:latin typeface="Calibri"/>
                <a:cs typeface="Calibri"/>
              </a:rPr>
              <a:t>Year</a:t>
            </a:r>
            <a:endParaRPr lang="en-US" sz="2400" i="1" dirty="0">
              <a:latin typeface="Calibri"/>
              <a:cs typeface="Calibri"/>
            </a:endParaRPr>
          </a:p>
        </p:txBody>
      </p:sp>
      <p:sp>
        <p:nvSpPr>
          <p:cNvPr id="3" name="TextBox 2"/>
          <p:cNvSpPr txBox="1"/>
          <p:nvPr/>
        </p:nvSpPr>
        <p:spPr>
          <a:xfrm rot="16200000">
            <a:off x="-338662" y="1876776"/>
            <a:ext cx="1518364" cy="369332"/>
          </a:xfrm>
          <a:prstGeom prst="rect">
            <a:avLst/>
          </a:prstGeom>
          <a:noFill/>
        </p:spPr>
        <p:txBody>
          <a:bodyPr wrap="none" rtlCol="0">
            <a:spAutoFit/>
          </a:bodyPr>
          <a:lstStyle/>
          <a:p>
            <a:r>
              <a:rPr lang="en-US" dirty="0" smtClean="0">
                <a:solidFill>
                  <a:schemeClr val="tx2"/>
                </a:solidFill>
              </a:rPr>
              <a:t>International</a:t>
            </a:r>
            <a:endParaRPr lang="en-US" dirty="0">
              <a:solidFill>
                <a:schemeClr val="tx2"/>
              </a:solidFill>
            </a:endParaRPr>
          </a:p>
        </p:txBody>
      </p:sp>
      <p:sp>
        <p:nvSpPr>
          <p:cNvPr id="4" name="TextBox 3"/>
          <p:cNvSpPr txBox="1"/>
          <p:nvPr/>
        </p:nvSpPr>
        <p:spPr>
          <a:xfrm rot="16200000">
            <a:off x="-100216" y="3499558"/>
            <a:ext cx="1056700" cy="369332"/>
          </a:xfrm>
          <a:prstGeom prst="rect">
            <a:avLst/>
          </a:prstGeom>
          <a:noFill/>
        </p:spPr>
        <p:txBody>
          <a:bodyPr wrap="none" rtlCol="0">
            <a:spAutoFit/>
          </a:bodyPr>
          <a:lstStyle/>
          <a:p>
            <a:r>
              <a:rPr lang="en-US" dirty="0" smtClean="0">
                <a:solidFill>
                  <a:srgbClr val="FEFAC9"/>
                </a:solidFill>
              </a:rPr>
              <a:t>National</a:t>
            </a:r>
            <a:endParaRPr lang="en-US" dirty="0">
              <a:solidFill>
                <a:srgbClr val="FEFAC9"/>
              </a:solidFill>
            </a:endParaRPr>
          </a:p>
        </p:txBody>
      </p:sp>
      <p:sp>
        <p:nvSpPr>
          <p:cNvPr id="5" name="TextBox 4"/>
          <p:cNvSpPr txBox="1"/>
          <p:nvPr/>
        </p:nvSpPr>
        <p:spPr>
          <a:xfrm rot="16200000">
            <a:off x="-266928" y="4765303"/>
            <a:ext cx="1390124" cy="369332"/>
          </a:xfrm>
          <a:prstGeom prst="rect">
            <a:avLst/>
          </a:prstGeom>
          <a:noFill/>
        </p:spPr>
        <p:txBody>
          <a:bodyPr wrap="none" rtlCol="0">
            <a:spAutoFit/>
          </a:bodyPr>
          <a:lstStyle/>
          <a:p>
            <a:r>
              <a:rPr lang="en-US" dirty="0" smtClean="0">
                <a:solidFill>
                  <a:srgbClr val="FEFAC9"/>
                </a:solidFill>
              </a:rPr>
              <a:t>Community</a:t>
            </a:r>
            <a:endParaRPr lang="en-US" dirty="0">
              <a:solidFill>
                <a:srgbClr val="FEFAC9"/>
              </a:solidFill>
            </a:endParaRPr>
          </a:p>
        </p:txBody>
      </p:sp>
      <p:sp>
        <p:nvSpPr>
          <p:cNvPr id="6" name="Footer Placeholder 5"/>
          <p:cNvSpPr>
            <a:spLocks noGrp="1"/>
          </p:cNvSpPr>
          <p:nvPr>
            <p:ph type="ftr" sz="quarter" idx="16"/>
          </p:nvPr>
        </p:nvSpPr>
        <p:spPr/>
        <p:txBody>
          <a:bodyPr/>
          <a:lstStyle/>
          <a:p>
            <a:r>
              <a:rPr kumimoji="0" lang="es-ES_tradnl" smtClean="0"/>
              <a:t>Bushley &amp; Khanal ~ UH Manoa/FECOFUN</a:t>
            </a:r>
            <a:endParaRPr kumimoji="0" lang="en-US" dirty="0"/>
          </a:p>
        </p:txBody>
      </p:sp>
      <p:sp>
        <p:nvSpPr>
          <p:cNvPr id="7" name="Slide Number Placeholder 6"/>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17</a:t>
            </a:fld>
            <a:endParaRPr kumimoji="0" lang="en-US" dirty="0"/>
          </a:p>
        </p:txBody>
      </p:sp>
    </p:spTree>
    <p:extLst>
      <p:ext uri="{BB962C8B-B14F-4D97-AF65-F5344CB8AC3E}">
        <p14:creationId xmlns:p14="http://schemas.microsoft.com/office/powerpoint/2010/main" val="96544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title"/>
          </p:nvPr>
        </p:nvSpPr>
        <p:spPr>
          <a:xfrm>
            <a:off x="497747" y="88098"/>
            <a:ext cx="8233172" cy="800902"/>
          </a:xfrm>
        </p:spPr>
        <p:txBody>
          <a:bodyPr lIns="64291" tIns="32146" rIns="64291" bIns="32146"/>
          <a:lstStyle/>
          <a:p>
            <a:pPr eaLnBrk="1" hangingPunct="1"/>
            <a:r>
              <a:rPr lang="en-US" dirty="0">
                <a:solidFill>
                  <a:srgbClr val="FEFAC9"/>
                </a:solidFill>
                <a:ea typeface="ヒラギノ角ゴ ProN W3" charset="0"/>
                <a:cs typeface="ヒラギノ角ゴ ProN W3" charset="0"/>
              </a:rPr>
              <a:t>Specific REDD readiness activities</a:t>
            </a:r>
          </a:p>
        </p:txBody>
      </p:sp>
      <p:pic>
        <p:nvPicPr>
          <p:cNvPr id="4301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41891" b="3147"/>
          <a:stretch/>
        </p:blipFill>
        <p:spPr bwMode="auto">
          <a:xfrm>
            <a:off x="84832" y="994295"/>
            <a:ext cx="2773784" cy="203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2" y="2897533"/>
            <a:ext cx="2786063" cy="20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21" y="4741664"/>
            <a:ext cx="2858616"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1453" y="96607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8" name="Picture 5" descr="P103050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943" y="4776229"/>
            <a:ext cx="2773784" cy="208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P1030668b.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1279" y="3023881"/>
            <a:ext cx="2857500" cy="37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3512" y="959555"/>
            <a:ext cx="2855267" cy="214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2570" y="285806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 name="TextBox 13"/>
          <p:cNvSpPr txBox="1"/>
          <p:nvPr/>
        </p:nvSpPr>
        <p:spPr>
          <a:xfrm>
            <a:off x="98943" y="6587714"/>
            <a:ext cx="2636885" cy="276999"/>
          </a:xfrm>
          <a:prstGeom prst="rect">
            <a:avLst/>
          </a:prstGeom>
          <a:noFill/>
        </p:spPr>
        <p:txBody>
          <a:bodyPr wrap="none" rtlCol="0">
            <a:spAutoFit/>
          </a:bodyPr>
          <a:lstStyle/>
          <a:p>
            <a:r>
              <a:rPr lang="en-US" sz="1200" dirty="0" smtClean="0"/>
              <a:t>Photos </a:t>
            </a:r>
            <a:r>
              <a:rPr lang="en-US" sz="1200" dirty="0"/>
              <a:t>by Bryan Bushley </a:t>
            </a:r>
            <a:r>
              <a:rPr lang="en-US" sz="1200" dirty="0" smtClean="0"/>
              <a:t>(2009-2010</a:t>
            </a:r>
            <a:r>
              <a:rPr lang="en-US" sz="1200" dirty="0"/>
              <a:t>)</a:t>
            </a:r>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3" name="Slide Number Placeholder 2"/>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18</a:t>
            </a:fld>
            <a:endParaRPr kumimoji="0" lang="en-US" dirty="0"/>
          </a:p>
        </p:txBody>
      </p:sp>
    </p:spTree>
    <p:extLst>
      <p:ext uri="{BB962C8B-B14F-4D97-AF65-F5344CB8AC3E}">
        <p14:creationId xmlns:p14="http://schemas.microsoft.com/office/powerpoint/2010/main" val="2434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98407" cy="4572000"/>
          </a:xfrm>
        </p:spPr>
        <p:txBody>
          <a:bodyPr>
            <a:normAutofit fontScale="85000" lnSpcReduction="20000"/>
          </a:bodyPr>
          <a:lstStyle/>
          <a:p>
            <a:pPr lvl="0">
              <a:spcAft>
                <a:spcPts val="1200"/>
              </a:spcAft>
            </a:pPr>
            <a:r>
              <a:rPr lang="en-US" dirty="0"/>
              <a:t>How are tenure security, decentralization and commercialization </a:t>
            </a:r>
            <a:r>
              <a:rPr lang="en-US" dirty="0" smtClean="0"/>
              <a:t>related in Nepal’s community forestry?</a:t>
            </a:r>
            <a:endParaRPr lang="en-US" dirty="0"/>
          </a:p>
          <a:p>
            <a:pPr lvl="0">
              <a:spcAft>
                <a:spcPts val="1200"/>
              </a:spcAft>
            </a:pPr>
            <a:r>
              <a:rPr lang="en-US" dirty="0"/>
              <a:t>How could market-based mechanisms like carbon trading and REDD impact decentralization </a:t>
            </a:r>
            <a:r>
              <a:rPr lang="en-US" dirty="0" smtClean="0"/>
              <a:t>and community tenure </a:t>
            </a:r>
            <a:r>
              <a:rPr lang="en-US" dirty="0"/>
              <a:t>security?</a:t>
            </a:r>
          </a:p>
          <a:p>
            <a:pPr>
              <a:spcAft>
                <a:spcPts val="1200"/>
              </a:spcAft>
            </a:pPr>
            <a:r>
              <a:rPr lang="en-US" dirty="0"/>
              <a:t>Are effective and equitable carbon-trading regimes possible </a:t>
            </a:r>
            <a:r>
              <a:rPr lang="en-US" dirty="0" smtClean="0"/>
              <a:t>without </a:t>
            </a:r>
            <a:r>
              <a:rPr lang="en-US" dirty="0"/>
              <a:t>clear legal definition and </a:t>
            </a:r>
            <a:r>
              <a:rPr lang="en-US" dirty="0" smtClean="0"/>
              <a:t>assignment </a:t>
            </a:r>
            <a:r>
              <a:rPr lang="en-US" dirty="0" smtClean="0"/>
              <a:t>of land and carbon rights?</a:t>
            </a:r>
            <a:endParaRPr lang="en-US" dirty="0"/>
          </a:p>
        </p:txBody>
      </p:sp>
      <p:sp>
        <p:nvSpPr>
          <p:cNvPr id="3" name="Title 2"/>
          <p:cNvSpPr>
            <a:spLocks noGrp="1"/>
          </p:cNvSpPr>
          <p:nvPr>
            <p:ph type="title"/>
          </p:nvPr>
        </p:nvSpPr>
        <p:spPr>
          <a:xfrm>
            <a:off x="457200" y="152400"/>
            <a:ext cx="8229600" cy="938793"/>
          </a:xfrm>
        </p:spPr>
        <p:txBody>
          <a:bodyPr/>
          <a:lstStyle/>
          <a:p>
            <a:r>
              <a:rPr lang="en-US" b="1" dirty="0" smtClean="0"/>
              <a:t>Key questions</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02250" y="1703156"/>
            <a:ext cx="5010624" cy="375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5" name="TextBox 4"/>
          <p:cNvSpPr txBox="1"/>
          <p:nvPr/>
        </p:nvSpPr>
        <p:spPr>
          <a:xfrm>
            <a:off x="4928324" y="6046908"/>
            <a:ext cx="2228570" cy="276999"/>
          </a:xfrm>
          <a:prstGeom prst="rect">
            <a:avLst/>
          </a:prstGeom>
          <a:noFill/>
        </p:spPr>
        <p:txBody>
          <a:bodyPr wrap="none" rtlCol="0">
            <a:spAutoFit/>
          </a:bodyPr>
          <a:lstStyle/>
          <a:p>
            <a:r>
              <a:rPr lang="en-US" sz="1200" dirty="0" smtClean="0"/>
              <a:t>Photo by Bryan Bushley (2008)</a:t>
            </a:r>
            <a:endParaRPr lang="en-US" sz="1200" dirty="0"/>
          </a:p>
        </p:txBody>
      </p:sp>
      <p:sp>
        <p:nvSpPr>
          <p:cNvPr id="6" name="Footer Placeholder 5"/>
          <p:cNvSpPr>
            <a:spLocks noGrp="1"/>
          </p:cNvSpPr>
          <p:nvPr>
            <p:ph type="ftr" sz="quarter" idx="16"/>
          </p:nvPr>
        </p:nvSpPr>
        <p:spPr/>
        <p:txBody>
          <a:bodyPr/>
          <a:lstStyle/>
          <a:p>
            <a:r>
              <a:rPr kumimoji="0" lang="es-ES_tradnl" smtClean="0"/>
              <a:t>Bushley &amp; Khanal ~ UH Manoa/FECOFUN</a:t>
            </a:r>
            <a:endParaRPr kumimoji="0" lang="en-US" dirty="0"/>
          </a:p>
        </p:txBody>
      </p:sp>
      <p:sp>
        <p:nvSpPr>
          <p:cNvPr id="7" name="Slide Number Placeholder 6"/>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a:t>
            </a:fld>
            <a:endParaRPr kumimoji="0" lang="en-US" dirty="0"/>
          </a:p>
        </p:txBody>
      </p:sp>
    </p:spTree>
    <p:extLst>
      <p:ext uri="{BB962C8B-B14F-4D97-AF65-F5344CB8AC3E}">
        <p14:creationId xmlns:p14="http://schemas.microsoft.com/office/powerpoint/2010/main" val="699407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7443"/>
            <a:ext cx="8229600" cy="4572000"/>
          </a:xfrm>
        </p:spPr>
        <p:txBody>
          <a:bodyPr>
            <a:normAutofit/>
          </a:bodyPr>
          <a:lstStyle/>
          <a:p>
            <a:pPr>
              <a:spcAft>
                <a:spcPts val="1200"/>
              </a:spcAft>
            </a:pPr>
            <a:r>
              <a:rPr lang="en-US" dirty="0" smtClean="0">
                <a:solidFill>
                  <a:srgbClr val="FEFAC9"/>
                </a:solidFill>
              </a:rPr>
              <a:t>Opportunity </a:t>
            </a:r>
            <a:r>
              <a:rPr lang="en-US" dirty="0">
                <a:solidFill>
                  <a:srgbClr val="FEFAC9"/>
                </a:solidFill>
              </a:rPr>
              <a:t>or challenge for effective and equitable forest governance, rights and tenure </a:t>
            </a:r>
            <a:r>
              <a:rPr lang="en-US" dirty="0" smtClean="0">
                <a:solidFill>
                  <a:srgbClr val="FEFAC9"/>
                </a:solidFill>
              </a:rPr>
              <a:t>security</a:t>
            </a:r>
            <a:r>
              <a:rPr lang="en-US" dirty="0" smtClean="0">
                <a:solidFill>
                  <a:srgbClr val="FEFAC9"/>
                </a:solidFill>
              </a:rPr>
              <a:t>?</a:t>
            </a:r>
            <a:endParaRPr lang="en-US" dirty="0" smtClean="0">
              <a:solidFill>
                <a:srgbClr val="FEFAC9"/>
              </a:solidFill>
            </a:endParaRPr>
          </a:p>
          <a:p>
            <a:r>
              <a:rPr lang="en-US" dirty="0" smtClean="0">
                <a:solidFill>
                  <a:srgbClr val="FEFAC9"/>
                </a:solidFill>
              </a:rPr>
              <a:t>Imperatives in Nepal’s REDD readiness process:</a:t>
            </a:r>
          </a:p>
          <a:p>
            <a:pPr lvl="1">
              <a:spcBef>
                <a:spcPts val="1200"/>
              </a:spcBef>
              <a:spcAft>
                <a:spcPts val="1200"/>
              </a:spcAft>
            </a:pPr>
            <a:r>
              <a:rPr lang="en-US" i="1" dirty="0">
                <a:solidFill>
                  <a:schemeClr val="tx1"/>
                </a:solidFill>
              </a:rPr>
              <a:t>Community ownership of land and carbon rights</a:t>
            </a:r>
            <a:r>
              <a:rPr lang="en-US" dirty="0">
                <a:solidFill>
                  <a:schemeClr val="tx1"/>
                </a:solidFill>
              </a:rPr>
              <a:t> </a:t>
            </a:r>
            <a:endParaRPr lang="en-US" dirty="0" smtClean="0">
              <a:solidFill>
                <a:schemeClr val="tx1"/>
              </a:solidFill>
            </a:endParaRPr>
          </a:p>
          <a:p>
            <a:pPr lvl="1">
              <a:spcBef>
                <a:spcPts val="900"/>
              </a:spcBef>
              <a:spcAft>
                <a:spcPts val="1200"/>
              </a:spcAft>
            </a:pPr>
            <a:r>
              <a:rPr lang="en-US" i="1" dirty="0">
                <a:solidFill>
                  <a:schemeClr val="tx1"/>
                </a:solidFill>
              </a:rPr>
              <a:t>Consensus on a fund-based vs. a market-based </a:t>
            </a:r>
            <a:r>
              <a:rPr lang="en-US" i="1" dirty="0" smtClean="0">
                <a:solidFill>
                  <a:schemeClr val="tx1"/>
                </a:solidFill>
              </a:rPr>
              <a:t>approach</a:t>
            </a:r>
          </a:p>
          <a:p>
            <a:pPr lvl="1">
              <a:spcBef>
                <a:spcPts val="900"/>
              </a:spcBef>
              <a:spcAft>
                <a:spcPts val="1200"/>
              </a:spcAft>
            </a:pPr>
            <a:r>
              <a:rPr lang="en-US" i="1" dirty="0">
                <a:solidFill>
                  <a:schemeClr val="tx1"/>
                </a:solidFill>
              </a:rPr>
              <a:t>Inclusion of more stakeholders and rights-</a:t>
            </a:r>
            <a:r>
              <a:rPr lang="en-US" i="1" dirty="0" smtClean="0">
                <a:solidFill>
                  <a:schemeClr val="tx1"/>
                </a:solidFill>
              </a:rPr>
              <a:t>holders</a:t>
            </a:r>
            <a:endParaRPr lang="en-US" dirty="0" smtClean="0">
              <a:solidFill>
                <a:schemeClr val="tx1"/>
              </a:solidFill>
            </a:endParaRPr>
          </a:p>
          <a:p>
            <a:pPr lvl="1">
              <a:spcBef>
                <a:spcPts val="900"/>
              </a:spcBef>
              <a:spcAft>
                <a:spcPts val="1200"/>
              </a:spcAft>
            </a:pPr>
            <a:r>
              <a:rPr lang="en-US" i="1" dirty="0">
                <a:solidFill>
                  <a:schemeClr val="tx1"/>
                </a:solidFill>
              </a:rPr>
              <a:t>Increased awareness among indigenous and local communities and adherence to FPIC/</a:t>
            </a:r>
            <a:r>
              <a:rPr lang="en-US" i="1" dirty="0" smtClean="0">
                <a:solidFill>
                  <a:schemeClr val="tx1"/>
                </a:solidFill>
              </a:rPr>
              <a:t>SES</a:t>
            </a:r>
            <a:endParaRPr lang="en-US" dirty="0">
              <a:solidFill>
                <a:schemeClr val="tx1"/>
              </a:solidFill>
            </a:endParaRPr>
          </a:p>
          <a:p>
            <a:endParaRPr lang="en-US" dirty="0"/>
          </a:p>
        </p:txBody>
      </p:sp>
      <p:sp>
        <p:nvSpPr>
          <p:cNvPr id="3" name="Title 2"/>
          <p:cNvSpPr>
            <a:spLocks noGrp="1"/>
          </p:cNvSpPr>
          <p:nvPr>
            <p:ph type="title"/>
          </p:nvPr>
        </p:nvSpPr>
        <p:spPr>
          <a:xfrm>
            <a:off x="457200" y="349954"/>
            <a:ext cx="8229600" cy="1219200"/>
          </a:xfrm>
        </p:spPr>
        <p:txBody>
          <a:bodyPr>
            <a:normAutofit fontScale="90000"/>
          </a:bodyPr>
          <a:lstStyle/>
          <a:p>
            <a:r>
              <a:rPr lang="en-US" b="1" dirty="0" smtClean="0"/>
              <a:t>6. Challenges</a:t>
            </a:r>
            <a:r>
              <a:rPr lang="en-US" b="1" dirty="0"/>
              <a:t>, lessons </a:t>
            </a:r>
            <a:r>
              <a:rPr lang="en-US" b="1" dirty="0" smtClean="0"/>
              <a:t>and implications </a:t>
            </a:r>
            <a:r>
              <a:rPr lang="en-US" b="1" dirty="0"/>
              <a:t>for </a:t>
            </a:r>
            <a:r>
              <a:rPr lang="en-US" b="1" dirty="0" smtClean="0"/>
              <a:t>REDD</a:t>
            </a:r>
            <a:endParaRPr lang="en-US" b="1" dirty="0"/>
          </a:p>
        </p:txBody>
      </p:sp>
      <p:sp>
        <p:nvSpPr>
          <p:cNvPr id="4" name="Footer Placeholder 3"/>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19</a:t>
            </a:fld>
            <a:endParaRPr kumimoji="0" lang="en-US" dirty="0"/>
          </a:p>
        </p:txBody>
      </p:sp>
    </p:spTree>
    <p:extLst>
      <p:ext uri="{BB962C8B-B14F-4D97-AF65-F5344CB8AC3E}">
        <p14:creationId xmlns:p14="http://schemas.microsoft.com/office/powerpoint/2010/main" val="18886665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87221"/>
            <a:ext cx="8229600" cy="4303889"/>
          </a:xfrm>
        </p:spPr>
        <p:txBody>
          <a:bodyPr>
            <a:normAutofit lnSpcReduction="10000"/>
          </a:bodyPr>
          <a:lstStyle/>
          <a:p>
            <a:pPr>
              <a:spcAft>
                <a:spcPts val="1200"/>
              </a:spcAft>
            </a:pPr>
            <a:r>
              <a:rPr lang="en-US" dirty="0" smtClean="0"/>
              <a:t>Reward encroachers </a:t>
            </a:r>
            <a:r>
              <a:rPr lang="en-US" dirty="0"/>
              <a:t>who </a:t>
            </a:r>
            <a:r>
              <a:rPr lang="en-US" dirty="0" smtClean="0"/>
              <a:t>occupy forests illegally and/or displace </a:t>
            </a:r>
            <a:r>
              <a:rPr lang="en-US" dirty="0"/>
              <a:t>legitimate </a:t>
            </a:r>
            <a:r>
              <a:rPr lang="en-US" dirty="0" smtClean="0"/>
              <a:t>communities/landholders</a:t>
            </a:r>
          </a:p>
          <a:p>
            <a:pPr>
              <a:spcAft>
                <a:spcPts val="1200"/>
              </a:spcAft>
            </a:pPr>
            <a:r>
              <a:rPr lang="en-US" dirty="0" smtClean="0"/>
              <a:t>Restrict </a:t>
            </a:r>
            <a:r>
              <a:rPr lang="en-US" dirty="0"/>
              <a:t>access of marginalized </a:t>
            </a:r>
            <a:r>
              <a:rPr lang="en-US" dirty="0" smtClean="0"/>
              <a:t>groups and/or excluding them from REDD benefits</a:t>
            </a:r>
          </a:p>
          <a:p>
            <a:pPr>
              <a:spcAft>
                <a:spcPts val="1200"/>
              </a:spcAft>
            </a:pPr>
            <a:r>
              <a:rPr lang="en-US" dirty="0"/>
              <a:t>D</a:t>
            </a:r>
            <a:r>
              <a:rPr lang="en-US" dirty="0" smtClean="0"/>
              <a:t>iminish </a:t>
            </a:r>
            <a:r>
              <a:rPr lang="en-US" dirty="0"/>
              <a:t>international investors’ willingness to support REDD </a:t>
            </a:r>
            <a:r>
              <a:rPr lang="en-US" dirty="0" smtClean="0"/>
              <a:t>projects (lower price </a:t>
            </a:r>
            <a:r>
              <a:rPr lang="en-US" dirty="0" smtClean="0"/>
              <a:t>of Nepal’s </a:t>
            </a:r>
            <a:r>
              <a:rPr lang="en-US" dirty="0" smtClean="0"/>
              <a:t>carbon)</a:t>
            </a:r>
          </a:p>
          <a:p>
            <a:pPr>
              <a:spcAft>
                <a:spcPts val="1200"/>
              </a:spcAft>
            </a:pPr>
            <a:r>
              <a:rPr lang="en-US" dirty="0" smtClean="0"/>
              <a:t>Limited political </a:t>
            </a:r>
            <a:r>
              <a:rPr lang="en-US" dirty="0"/>
              <a:t>will </a:t>
            </a:r>
            <a:r>
              <a:rPr lang="en-US" dirty="0" smtClean="0"/>
              <a:t>and capacity to </a:t>
            </a:r>
            <a:r>
              <a:rPr lang="en-US" dirty="0"/>
              <a:t>carry out comprehensive tenure reform impedes realization of equitable benefits for all relevant </a:t>
            </a:r>
            <a:r>
              <a:rPr lang="en-US" dirty="0" smtClean="0"/>
              <a:t>stakeholders</a:t>
            </a:r>
            <a:endParaRPr lang="en-US" dirty="0"/>
          </a:p>
        </p:txBody>
      </p:sp>
      <p:sp>
        <p:nvSpPr>
          <p:cNvPr id="3" name="Title 2"/>
          <p:cNvSpPr>
            <a:spLocks noGrp="1"/>
          </p:cNvSpPr>
          <p:nvPr>
            <p:ph type="title"/>
          </p:nvPr>
        </p:nvSpPr>
        <p:spPr>
          <a:xfrm>
            <a:off x="457200" y="222955"/>
            <a:ext cx="8229600" cy="1823156"/>
          </a:xfrm>
        </p:spPr>
        <p:txBody>
          <a:bodyPr>
            <a:normAutofit fontScale="90000"/>
          </a:bodyPr>
          <a:lstStyle/>
          <a:p>
            <a:r>
              <a:rPr lang="en-US" dirty="0" smtClean="0">
                <a:solidFill>
                  <a:srgbClr val="FEFAC9"/>
                </a:solidFill>
                <a:effectLst/>
              </a:rPr>
              <a:t>Risks </a:t>
            </a:r>
            <a:r>
              <a:rPr lang="en-US" dirty="0">
                <a:solidFill>
                  <a:srgbClr val="FEFAC9"/>
                </a:solidFill>
                <a:effectLst/>
              </a:rPr>
              <a:t>of advancing with carbon trading without clearly defined and enforceable </a:t>
            </a:r>
            <a:r>
              <a:rPr lang="en-US" dirty="0" smtClean="0">
                <a:solidFill>
                  <a:srgbClr val="FEFAC9"/>
                </a:solidFill>
                <a:effectLst/>
              </a:rPr>
              <a:t>forest land/</a:t>
            </a:r>
            <a:r>
              <a:rPr lang="en-US" dirty="0">
                <a:solidFill>
                  <a:srgbClr val="FEFAC9"/>
                </a:solidFill>
                <a:effectLst/>
              </a:rPr>
              <a:t>carbon tenure </a:t>
            </a:r>
            <a:r>
              <a:rPr lang="en-US" dirty="0" smtClean="0">
                <a:solidFill>
                  <a:srgbClr val="FEFAC9"/>
                </a:solidFill>
                <a:effectLst/>
              </a:rPr>
              <a:t>regimes: </a:t>
            </a:r>
            <a:endParaRPr lang="en-US" dirty="0">
              <a:solidFill>
                <a:srgbClr val="FEFAC9"/>
              </a:solidFill>
            </a:endParaRPr>
          </a:p>
        </p:txBody>
      </p:sp>
      <p:sp>
        <p:nvSpPr>
          <p:cNvPr id="4" name="Footer Placeholder 3"/>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20</a:t>
            </a:fld>
            <a:endParaRPr kumimoji="0" lang="en-US" dirty="0"/>
          </a:p>
        </p:txBody>
      </p:sp>
    </p:spTree>
    <p:extLst>
      <p:ext uri="{BB962C8B-B14F-4D97-AF65-F5344CB8AC3E}">
        <p14:creationId xmlns:p14="http://schemas.microsoft.com/office/powerpoint/2010/main" val="5325813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667"/>
            <a:ext cx="8229600" cy="5207000"/>
          </a:xfrm>
        </p:spPr>
        <p:txBody>
          <a:bodyPr>
            <a:normAutofit/>
          </a:bodyPr>
          <a:lstStyle/>
          <a:p>
            <a:pPr lvl="0">
              <a:spcAft>
                <a:spcPts val="1200"/>
              </a:spcAft>
            </a:pPr>
            <a:r>
              <a:rPr lang="en-US" sz="2000" dirty="0" smtClean="0"/>
              <a:t>Clear, </a:t>
            </a:r>
            <a:r>
              <a:rPr lang="en-US" sz="2000" dirty="0"/>
              <a:t>legally defensible basis </a:t>
            </a:r>
            <a:r>
              <a:rPr lang="en-US" sz="2000" dirty="0" smtClean="0"/>
              <a:t>(carbon </a:t>
            </a:r>
            <a:r>
              <a:rPr lang="en-US" sz="2000" dirty="0"/>
              <a:t>rights) and </a:t>
            </a:r>
            <a:r>
              <a:rPr lang="en-US" sz="2000" dirty="0" smtClean="0"/>
              <a:t>rules </a:t>
            </a:r>
            <a:r>
              <a:rPr lang="en-US" sz="2000" dirty="0"/>
              <a:t>for equitable distribution of benefits </a:t>
            </a:r>
            <a:r>
              <a:rPr lang="en-US" sz="2000" dirty="0" smtClean="0"/>
              <a:t>among all relevant </a:t>
            </a:r>
            <a:r>
              <a:rPr lang="en-US" sz="2000" dirty="0"/>
              <a:t>stakeholders;</a:t>
            </a:r>
          </a:p>
          <a:p>
            <a:pPr lvl="0">
              <a:spcAft>
                <a:spcPts val="1200"/>
              </a:spcAft>
            </a:pPr>
            <a:r>
              <a:rPr lang="en-US" sz="2000" dirty="0" smtClean="0"/>
              <a:t>Integration </a:t>
            </a:r>
            <a:r>
              <a:rPr lang="en-US" sz="2000" dirty="0"/>
              <a:t>of existing national </a:t>
            </a:r>
            <a:r>
              <a:rPr lang="en-US" sz="2000" dirty="0" smtClean="0"/>
              <a:t>laws and policies </a:t>
            </a:r>
            <a:r>
              <a:rPr lang="en-US" sz="2000" dirty="0"/>
              <a:t>related to </a:t>
            </a:r>
            <a:r>
              <a:rPr lang="en-US" sz="2000" dirty="0" smtClean="0"/>
              <a:t>forestry</a:t>
            </a:r>
            <a:r>
              <a:rPr lang="en-US" sz="2000" dirty="0"/>
              <a:t> </a:t>
            </a:r>
            <a:r>
              <a:rPr lang="en-US" sz="2000" dirty="0" smtClean="0"/>
              <a:t>and land use/reform with emerging </a:t>
            </a:r>
            <a:r>
              <a:rPr lang="en-US" sz="2000" dirty="0"/>
              <a:t>legal framework for carbon trading </a:t>
            </a:r>
            <a:r>
              <a:rPr lang="en-US" sz="2000" dirty="0" smtClean="0"/>
              <a:t/>
            </a:r>
            <a:br>
              <a:rPr lang="en-US" sz="2000" dirty="0" smtClean="0"/>
            </a:br>
            <a:r>
              <a:rPr lang="en-US" sz="2000" dirty="0" smtClean="0"/>
              <a:t>(to remove subsidies and perverse </a:t>
            </a:r>
            <a:r>
              <a:rPr lang="en-US" sz="2000" dirty="0"/>
              <a:t>incentives)</a:t>
            </a:r>
            <a:r>
              <a:rPr lang="en-US" sz="2000" dirty="0" smtClean="0"/>
              <a:t>;</a:t>
            </a:r>
            <a:endParaRPr lang="en-US" sz="2000" dirty="0"/>
          </a:p>
          <a:p>
            <a:pPr lvl="0">
              <a:spcAft>
                <a:spcPts val="1200"/>
              </a:spcAft>
            </a:pPr>
            <a:r>
              <a:rPr lang="en-US" sz="2000" dirty="0"/>
              <a:t>Expanded scope and channels for </a:t>
            </a:r>
            <a:r>
              <a:rPr lang="en-US" sz="2000" dirty="0" smtClean="0"/>
              <a:t>private sector participation in </a:t>
            </a:r>
            <a:r>
              <a:rPr lang="en-US" sz="2000" dirty="0"/>
              <a:t>financing and facilitating forest carbon projects;</a:t>
            </a:r>
          </a:p>
          <a:p>
            <a:pPr lvl="0">
              <a:spcAft>
                <a:spcPts val="1200"/>
              </a:spcAft>
            </a:pPr>
            <a:r>
              <a:rPr lang="en-US" sz="2000" dirty="0" smtClean="0"/>
              <a:t>Democratic </a:t>
            </a:r>
            <a:r>
              <a:rPr lang="en-US" sz="2000" dirty="0"/>
              <a:t>governance (institutional</a:t>
            </a:r>
            <a:r>
              <a:rPr lang="en-US" sz="2000" dirty="0" smtClean="0"/>
              <a:t>) framework </a:t>
            </a:r>
            <a:r>
              <a:rPr lang="en-US" sz="2000" dirty="0"/>
              <a:t>to guide projects, guard against abuses, and ensure </a:t>
            </a:r>
            <a:r>
              <a:rPr lang="en-US" sz="2000" dirty="0" smtClean="0"/>
              <a:t>communities </a:t>
            </a:r>
            <a:r>
              <a:rPr lang="en-US" sz="2000" dirty="0"/>
              <a:t>and individuals who </a:t>
            </a:r>
            <a:r>
              <a:rPr lang="en-US" sz="2000" dirty="0" smtClean="0"/>
              <a:t>manage/protect </a:t>
            </a:r>
            <a:r>
              <a:rPr lang="en-US" sz="2000" dirty="0"/>
              <a:t>forests receive </a:t>
            </a:r>
            <a:r>
              <a:rPr lang="en-US" sz="2000" dirty="0" smtClean="0"/>
              <a:t>most benefits</a:t>
            </a:r>
            <a:r>
              <a:rPr lang="en-US" sz="2000" dirty="0"/>
              <a:t>; and</a:t>
            </a:r>
          </a:p>
          <a:p>
            <a:pPr lvl="0">
              <a:spcAft>
                <a:spcPts val="1200"/>
              </a:spcAft>
            </a:pPr>
            <a:r>
              <a:rPr lang="en-US" sz="2000" dirty="0"/>
              <a:t>Flexibility </a:t>
            </a:r>
            <a:r>
              <a:rPr lang="en-US" sz="2000" dirty="0" smtClean="0"/>
              <a:t>to </a:t>
            </a:r>
            <a:r>
              <a:rPr lang="en-US" sz="2000" dirty="0"/>
              <a:t>account for different sub-national </a:t>
            </a:r>
            <a:r>
              <a:rPr lang="en-US" sz="2000" dirty="0" smtClean="0"/>
              <a:t>circumstances and ensure equitable benefits, </a:t>
            </a:r>
            <a:r>
              <a:rPr lang="en-US" sz="2000" dirty="0"/>
              <a:t>based on </a:t>
            </a:r>
            <a:r>
              <a:rPr lang="en-US" sz="2000" dirty="0" smtClean="0"/>
              <a:t>recognition </a:t>
            </a:r>
            <a:r>
              <a:rPr lang="en-US" sz="2000" dirty="0"/>
              <a:t>and reinforcement of existing </a:t>
            </a:r>
            <a:r>
              <a:rPr lang="en-US" sz="2000" dirty="0" smtClean="0"/>
              <a:t>tenure </a:t>
            </a:r>
            <a:r>
              <a:rPr lang="en-US" sz="2000" dirty="0"/>
              <a:t>regimes and resource rights</a:t>
            </a:r>
            <a:r>
              <a:rPr lang="en-US" sz="2000" dirty="0" smtClean="0"/>
              <a:t>.</a:t>
            </a:r>
            <a:endParaRPr lang="en-US" sz="2000" dirty="0"/>
          </a:p>
        </p:txBody>
      </p:sp>
      <p:sp>
        <p:nvSpPr>
          <p:cNvPr id="3" name="Title 2"/>
          <p:cNvSpPr>
            <a:spLocks noGrp="1"/>
          </p:cNvSpPr>
          <p:nvPr>
            <p:ph type="title"/>
          </p:nvPr>
        </p:nvSpPr>
        <p:spPr>
          <a:xfrm>
            <a:off x="457200" y="208844"/>
            <a:ext cx="8229600" cy="1219200"/>
          </a:xfrm>
        </p:spPr>
        <p:txBody>
          <a:bodyPr>
            <a:normAutofit fontScale="90000"/>
          </a:bodyPr>
          <a:lstStyle/>
          <a:p>
            <a:r>
              <a:rPr lang="en-US" dirty="0" smtClean="0">
                <a:solidFill>
                  <a:srgbClr val="FEFAC9"/>
                </a:solidFill>
              </a:rPr>
              <a:t>Five measures to enhance Nepal’s benefits from carbon trading and REDD:</a:t>
            </a:r>
            <a:endParaRPr lang="en-US" dirty="0">
              <a:solidFill>
                <a:srgbClr val="FEFAC9"/>
              </a:solidFill>
            </a:endParaRPr>
          </a:p>
        </p:txBody>
      </p:sp>
      <p:sp>
        <p:nvSpPr>
          <p:cNvPr id="4" name="Footer Placeholder 3"/>
          <p:cNvSpPr>
            <a:spLocks noGrp="1"/>
          </p:cNvSpPr>
          <p:nvPr>
            <p:ph type="ftr" sz="quarter" idx="16"/>
          </p:nvPr>
        </p:nvSpPr>
        <p:spPr/>
        <p:txBody>
          <a:bodyPr/>
          <a:lstStyle/>
          <a:p>
            <a:r>
              <a:rPr kumimoji="0" lang="es-ES_tradnl" dirty="0" smtClean="0"/>
              <a:t>Bushley &amp; </a:t>
            </a:r>
            <a:r>
              <a:rPr kumimoji="0" lang="es-ES_tradnl" dirty="0" err="1" smtClean="0"/>
              <a:t>Khanal</a:t>
            </a:r>
            <a:r>
              <a:rPr kumimoji="0" lang="es-ES_tradnl" dirty="0" smtClean="0"/>
              <a:t> ~ UH </a:t>
            </a:r>
            <a:r>
              <a:rPr kumimoji="0" lang="es-ES_tradnl" dirty="0" err="1" smtClean="0"/>
              <a:t>Manoa</a:t>
            </a:r>
            <a:r>
              <a:rPr kumimoji="0" lang="es-ES_tradnl" dirty="0" smtClean="0"/>
              <a:t>/FECOFUN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21</a:t>
            </a:fld>
            <a:endParaRPr kumimoji="0" lang="en-US" dirty="0"/>
          </a:p>
        </p:txBody>
      </p:sp>
    </p:spTree>
    <p:extLst>
      <p:ext uri="{BB962C8B-B14F-4D97-AF65-F5344CB8AC3E}">
        <p14:creationId xmlns:p14="http://schemas.microsoft.com/office/powerpoint/2010/main" val="34164006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2680"/>
            <a:ext cx="8229600" cy="6153635"/>
          </a:xfrm>
          <a:prstGeom prst="rect">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6000" y="479781"/>
            <a:ext cx="7126111" cy="769441"/>
          </a:xfrm>
          <a:prstGeom prst="rect">
            <a:avLst/>
          </a:prstGeom>
          <a:noFill/>
        </p:spPr>
        <p:txBody>
          <a:bodyPr wrap="square" rtlCol="0">
            <a:spAutoFit/>
          </a:bodyPr>
          <a:lstStyle/>
          <a:p>
            <a:pPr algn="ctr"/>
            <a:r>
              <a:rPr lang="en-US" sz="4400" i="1" dirty="0">
                <a:ln>
                  <a:solidFill>
                    <a:srgbClr val="0000FF"/>
                  </a:solidFill>
                </a:ln>
                <a:solidFill>
                  <a:srgbClr val="FEFAC9"/>
                </a:solidFill>
                <a:latin typeface="Matura MT Script Capitals"/>
                <a:cs typeface="Matura MT Script Capitals"/>
              </a:rPr>
              <a:t>Dhanyabad </a:t>
            </a:r>
            <a:r>
              <a:rPr lang="en-US" sz="4400" i="1" dirty="0" smtClean="0">
                <a:ln>
                  <a:solidFill>
                    <a:srgbClr val="0000FF"/>
                  </a:solidFill>
                </a:ln>
                <a:solidFill>
                  <a:srgbClr val="FEFAC9"/>
                </a:solidFill>
                <a:latin typeface="Matura MT Script Capitals"/>
                <a:cs typeface="Matura MT Script Capitals"/>
              </a:rPr>
              <a:t>~ </a:t>
            </a:r>
            <a:r>
              <a:rPr lang="en-US" sz="4400" i="1" dirty="0">
                <a:ln>
                  <a:solidFill>
                    <a:srgbClr val="0000FF"/>
                  </a:solidFill>
                </a:ln>
                <a:solidFill>
                  <a:srgbClr val="FEFAC9"/>
                </a:solidFill>
                <a:latin typeface="Matura MT Script Capitals"/>
                <a:cs typeface="Matura MT Script Capitals"/>
              </a:rPr>
              <a:t>Thank You !</a:t>
            </a:r>
          </a:p>
        </p:txBody>
      </p:sp>
      <p:sp>
        <p:nvSpPr>
          <p:cNvPr id="6" name="TextBox 5"/>
          <p:cNvSpPr txBox="1"/>
          <p:nvPr/>
        </p:nvSpPr>
        <p:spPr>
          <a:xfrm>
            <a:off x="414867" y="6243427"/>
            <a:ext cx="2228570" cy="276999"/>
          </a:xfrm>
          <a:prstGeom prst="rect">
            <a:avLst/>
          </a:prstGeom>
          <a:noFill/>
        </p:spPr>
        <p:txBody>
          <a:bodyPr wrap="none" rtlCol="0">
            <a:spAutoFit/>
          </a:bodyPr>
          <a:lstStyle/>
          <a:p>
            <a:r>
              <a:rPr lang="en-US" sz="1200" dirty="0" smtClean="0"/>
              <a:t>Photo by Bryan Bushley (2008)</a:t>
            </a:r>
            <a:endParaRPr lang="en-US" sz="1200" dirty="0"/>
          </a:p>
        </p:txBody>
      </p:sp>
      <p:sp>
        <p:nvSpPr>
          <p:cNvPr id="7" name="TextBox 6"/>
          <p:cNvSpPr txBox="1"/>
          <p:nvPr/>
        </p:nvSpPr>
        <p:spPr>
          <a:xfrm>
            <a:off x="1425222" y="1312337"/>
            <a:ext cx="6477000" cy="2908489"/>
          </a:xfrm>
          <a:prstGeom prst="rect">
            <a:avLst/>
          </a:prstGeom>
          <a:noFill/>
        </p:spPr>
        <p:txBody>
          <a:bodyPr wrap="square" rtlCol="0">
            <a:spAutoFit/>
          </a:bodyPr>
          <a:lstStyle/>
          <a:p>
            <a:pPr algn="ctr"/>
            <a:r>
              <a:rPr lang="en-US" b="1" dirty="0" smtClean="0">
                <a:solidFill>
                  <a:schemeClr val="bg1"/>
                </a:solidFill>
              </a:rPr>
              <a:t>Contact: bushley@hawaii.edu</a:t>
            </a:r>
          </a:p>
          <a:p>
            <a:pPr algn="ctr">
              <a:spcAft>
                <a:spcPts val="600"/>
              </a:spcAft>
            </a:pPr>
            <a:endParaRPr lang="en-US" sz="1400" b="1" dirty="0">
              <a:solidFill>
                <a:srgbClr val="0000FF"/>
              </a:solidFill>
            </a:endParaRPr>
          </a:p>
          <a:p>
            <a:pPr algn="ctr">
              <a:spcAft>
                <a:spcPts val="600"/>
              </a:spcAft>
            </a:pPr>
            <a:r>
              <a:rPr lang="en-US" sz="1400" b="1" dirty="0" smtClean="0">
                <a:solidFill>
                  <a:schemeClr val="bg1"/>
                </a:solidFill>
              </a:rPr>
              <a:t>Land Tenure Center, University of Wisconsin, Madison</a:t>
            </a:r>
            <a:br>
              <a:rPr lang="en-US" sz="1400" b="1" dirty="0" smtClean="0">
                <a:solidFill>
                  <a:schemeClr val="bg1"/>
                </a:solidFill>
              </a:rPr>
            </a:br>
            <a:r>
              <a:rPr lang="en-US" sz="1400" b="1" dirty="0" smtClean="0">
                <a:solidFill>
                  <a:schemeClr val="bg1"/>
                </a:solidFill>
              </a:rPr>
              <a:t>USAID </a:t>
            </a:r>
            <a:r>
              <a:rPr lang="en-US" sz="1400" b="1" dirty="0" err="1" smtClean="0">
                <a:solidFill>
                  <a:schemeClr val="bg1"/>
                </a:solidFill>
              </a:rPr>
              <a:t>TransLinks</a:t>
            </a:r>
            <a:r>
              <a:rPr lang="en-US" sz="1400" b="1" dirty="0" smtClean="0">
                <a:solidFill>
                  <a:schemeClr val="bg1"/>
                </a:solidFill>
              </a:rPr>
              <a:t> </a:t>
            </a:r>
            <a:r>
              <a:rPr lang="en-US" sz="1400" b="1" dirty="0" smtClean="0">
                <a:solidFill>
                  <a:schemeClr val="bg1"/>
                </a:solidFill>
              </a:rPr>
              <a:t>Program</a:t>
            </a:r>
            <a:endParaRPr lang="en-US" sz="1400" b="1" dirty="0">
              <a:solidFill>
                <a:schemeClr val="bg1"/>
              </a:solidFill>
            </a:endParaRPr>
          </a:p>
          <a:p>
            <a:pPr algn="ctr">
              <a:spcAft>
                <a:spcPts val="600"/>
              </a:spcAft>
            </a:pPr>
            <a:r>
              <a:rPr lang="en-US" sz="1400" b="1" dirty="0" smtClean="0">
                <a:solidFill>
                  <a:schemeClr val="bg1"/>
                </a:solidFill>
              </a:rPr>
              <a:t>University of Hawai’i at Manoa</a:t>
            </a:r>
            <a:br>
              <a:rPr lang="en-US" sz="1400" b="1" dirty="0" smtClean="0">
                <a:solidFill>
                  <a:schemeClr val="bg1"/>
                </a:solidFill>
              </a:rPr>
            </a:br>
            <a:r>
              <a:rPr lang="en-US" sz="1400" b="1" dirty="0" smtClean="0">
                <a:solidFill>
                  <a:schemeClr val="bg1"/>
                </a:solidFill>
              </a:rPr>
              <a:t>East-West Center</a:t>
            </a:r>
            <a:endParaRPr lang="en-US" sz="1400" b="1" dirty="0">
              <a:solidFill>
                <a:schemeClr val="bg1"/>
              </a:solidFill>
            </a:endParaRPr>
          </a:p>
          <a:p>
            <a:pPr algn="ctr">
              <a:spcAft>
                <a:spcPts val="600"/>
              </a:spcAft>
            </a:pPr>
            <a:r>
              <a:rPr lang="en-US" sz="1400" b="1" dirty="0" smtClean="0">
                <a:solidFill>
                  <a:schemeClr val="bg1"/>
                </a:solidFill>
              </a:rPr>
              <a:t>US Educational Foundation Nepal (Fulbright)</a:t>
            </a:r>
            <a:br>
              <a:rPr lang="en-US" sz="1400" b="1" dirty="0" smtClean="0">
                <a:solidFill>
                  <a:schemeClr val="bg1"/>
                </a:solidFill>
              </a:rPr>
            </a:br>
            <a:r>
              <a:rPr lang="en-US" sz="1400" b="1" dirty="0" smtClean="0">
                <a:solidFill>
                  <a:schemeClr val="bg1"/>
                </a:solidFill>
              </a:rPr>
              <a:t>Social Science Research Council</a:t>
            </a:r>
            <a:endParaRPr lang="en-US" sz="1400" b="1" dirty="0">
              <a:solidFill>
                <a:schemeClr val="bg1"/>
              </a:solidFill>
            </a:endParaRPr>
          </a:p>
          <a:p>
            <a:pPr algn="ctr">
              <a:spcAft>
                <a:spcPts val="600"/>
              </a:spcAft>
            </a:pPr>
            <a:r>
              <a:rPr lang="en-US" sz="1400" b="1" dirty="0" smtClean="0">
                <a:solidFill>
                  <a:schemeClr val="bg1"/>
                </a:solidFill>
              </a:rPr>
              <a:t>Federation of Community Forest Users, Nepal</a:t>
            </a:r>
            <a:br>
              <a:rPr lang="en-US" sz="1400" b="1" dirty="0" smtClean="0">
                <a:solidFill>
                  <a:schemeClr val="bg1"/>
                </a:solidFill>
              </a:rPr>
            </a:br>
            <a:r>
              <a:rPr lang="en-US" sz="1400" b="1" dirty="0" err="1" smtClean="0">
                <a:solidFill>
                  <a:schemeClr val="bg1"/>
                </a:solidFill>
              </a:rPr>
              <a:t>ForestAction</a:t>
            </a:r>
            <a:r>
              <a:rPr lang="en-US" sz="1400" b="1" dirty="0" smtClean="0">
                <a:solidFill>
                  <a:schemeClr val="bg1"/>
                </a:solidFill>
              </a:rPr>
              <a:t> </a:t>
            </a:r>
            <a:r>
              <a:rPr lang="en-US" sz="1400" b="1" dirty="0" smtClean="0">
                <a:solidFill>
                  <a:schemeClr val="bg1"/>
                </a:solidFill>
              </a:rPr>
              <a:t>Nepal</a:t>
            </a:r>
          </a:p>
          <a:p>
            <a:pPr algn="ctr">
              <a:spcAft>
                <a:spcPts val="600"/>
              </a:spcAft>
            </a:pPr>
            <a:r>
              <a:rPr lang="en-US" sz="1400" b="1" dirty="0" smtClean="0">
                <a:solidFill>
                  <a:schemeClr val="bg1"/>
                </a:solidFill>
              </a:rPr>
              <a:t>Communities &amp; Individuals in Nepal</a:t>
            </a:r>
            <a:endParaRPr lang="en-US" sz="1400" b="1" dirty="0" smtClean="0">
              <a:solidFill>
                <a:schemeClr val="bg1"/>
              </a:solidFill>
            </a:endParaRPr>
          </a:p>
        </p:txBody>
      </p:sp>
      <p:sp>
        <p:nvSpPr>
          <p:cNvPr id="3" name="Slide Number Placeholder 2"/>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22</a:t>
            </a:fld>
            <a:endParaRPr kumimoji="0" lang="en-US" dirty="0"/>
          </a:p>
        </p:txBody>
      </p:sp>
      <p:sp>
        <p:nvSpPr>
          <p:cNvPr id="8" name="Footer Placeholder 3"/>
          <p:cNvSpPr>
            <a:spLocks noGrp="1"/>
          </p:cNvSpPr>
          <p:nvPr>
            <p:ph type="ftr" sz="quarter" idx="16"/>
          </p:nvPr>
        </p:nvSpPr>
        <p:spPr>
          <a:xfrm>
            <a:off x="330201" y="6544299"/>
            <a:ext cx="3581400" cy="270285"/>
          </a:xfrm>
        </p:spPr>
        <p:txBody>
          <a:bodyPr/>
          <a:lstStyle/>
          <a:p>
            <a:r>
              <a:rPr kumimoji="0" lang="es-ES_tradnl" dirty="0" smtClean="0"/>
              <a:t>Bushley &amp; </a:t>
            </a:r>
            <a:r>
              <a:rPr kumimoji="0" lang="es-ES_tradnl" dirty="0" err="1" smtClean="0"/>
              <a:t>Khanal</a:t>
            </a:r>
            <a:r>
              <a:rPr kumimoji="0" lang="es-ES_tradnl" dirty="0" smtClean="0"/>
              <a:t> ~ UH </a:t>
            </a:r>
            <a:r>
              <a:rPr kumimoji="0" lang="es-ES_tradnl" dirty="0" err="1" smtClean="0"/>
              <a:t>Manoa</a:t>
            </a:r>
            <a:r>
              <a:rPr kumimoji="0" lang="es-ES_tradnl" dirty="0" smtClean="0"/>
              <a:t>/FECOFUN</a:t>
            </a:r>
            <a:endParaRPr kumimoji="0" lang="en-US" dirty="0"/>
          </a:p>
        </p:txBody>
      </p:sp>
    </p:spTree>
    <p:extLst>
      <p:ext uri="{BB962C8B-B14F-4D97-AF65-F5344CB8AC3E}">
        <p14:creationId xmlns:p14="http://schemas.microsoft.com/office/powerpoint/2010/main" val="4050871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t>-End of Presentation-</a:t>
            </a:r>
            <a:endParaRPr lang="en-US" dirty="0"/>
          </a:p>
        </p:txBody>
      </p:sp>
      <p:sp>
        <p:nvSpPr>
          <p:cNvPr id="4" name="TextBox 3"/>
          <p:cNvSpPr txBox="1"/>
          <p:nvPr/>
        </p:nvSpPr>
        <p:spPr>
          <a:xfrm>
            <a:off x="3245555" y="2808111"/>
            <a:ext cx="2863108" cy="646331"/>
          </a:xfrm>
          <a:prstGeom prst="rect">
            <a:avLst/>
          </a:prstGeom>
          <a:noFill/>
        </p:spPr>
        <p:txBody>
          <a:bodyPr wrap="none" rtlCol="0">
            <a:spAutoFit/>
          </a:bodyPr>
          <a:lstStyle/>
          <a:p>
            <a:r>
              <a:rPr lang="en-US" sz="3600" dirty="0" smtClean="0"/>
              <a:t>Appendices…</a:t>
            </a:r>
            <a:endParaRPr lang="en-US" sz="3600" dirty="0"/>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23</a:t>
            </a:fld>
            <a:endParaRPr kumimoji="0" lang="en-US" dirty="0"/>
          </a:p>
        </p:txBody>
      </p:sp>
    </p:spTree>
    <p:extLst>
      <p:ext uri="{BB962C8B-B14F-4D97-AF65-F5344CB8AC3E}">
        <p14:creationId xmlns:p14="http://schemas.microsoft.com/office/powerpoint/2010/main" val="1642533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62139"/>
          </a:xfrm>
        </p:spPr>
        <p:txBody>
          <a:bodyPr>
            <a:normAutofit fontScale="90000"/>
          </a:bodyPr>
          <a:lstStyle/>
          <a:p>
            <a:pPr algn="ctr"/>
            <a:r>
              <a:rPr lang="en-US" dirty="0" smtClean="0"/>
              <a:t>Costs of securing resource/land tenure</a:t>
            </a:r>
            <a:endParaRPr lang="en-US" dirty="0"/>
          </a:p>
        </p:txBody>
      </p:sp>
      <p:pic>
        <p:nvPicPr>
          <p:cNvPr id="8" name="Picture 7"/>
          <p:cNvPicPr>
            <a:picLocks noChangeAspect="1"/>
          </p:cNvPicPr>
          <p:nvPr/>
        </p:nvPicPr>
        <p:blipFill rotWithShape="1">
          <a:blip r:embed="rId2"/>
          <a:srcRect r="2099" b="4677"/>
          <a:stretch/>
        </p:blipFill>
        <p:spPr>
          <a:xfrm>
            <a:off x="1623254" y="814539"/>
            <a:ext cx="5955621" cy="5798409"/>
          </a:xfrm>
          <a:prstGeom prst="rect">
            <a:avLst/>
          </a:prstGeom>
        </p:spPr>
      </p:pic>
      <p:sp>
        <p:nvSpPr>
          <p:cNvPr id="9" name="Oval 8"/>
          <p:cNvSpPr/>
          <p:nvPr/>
        </p:nvSpPr>
        <p:spPr>
          <a:xfrm>
            <a:off x="5811850" y="1021623"/>
            <a:ext cx="1573755" cy="276115"/>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5756630" y="5495219"/>
            <a:ext cx="1573755" cy="276115"/>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6598728" y="6295415"/>
            <a:ext cx="1062977" cy="276115"/>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725620" y="6240200"/>
            <a:ext cx="2540980" cy="338554"/>
          </a:xfrm>
          <a:prstGeom prst="rect">
            <a:avLst/>
          </a:prstGeom>
          <a:noFill/>
        </p:spPr>
        <p:txBody>
          <a:bodyPr wrap="none" rtlCol="0">
            <a:spAutoFit/>
          </a:bodyPr>
          <a:lstStyle/>
          <a:p>
            <a:r>
              <a:rPr lang="en-US" sz="1600" b="1" dirty="0" smtClean="0">
                <a:solidFill>
                  <a:srgbClr val="0000FF"/>
                </a:solidFill>
              </a:rPr>
              <a:t>= USD $5,667  (</a:t>
            </a:r>
            <a:r>
              <a:rPr lang="en-US" sz="1600" b="1" dirty="0">
                <a:solidFill>
                  <a:srgbClr val="0000FF"/>
                </a:solidFill>
              </a:rPr>
              <a:t>10/17/2011)</a:t>
            </a:r>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24</a:t>
            </a:fld>
            <a:endParaRPr kumimoji="0" lang="en-US" dirty="0"/>
          </a:p>
        </p:txBody>
      </p:sp>
    </p:spTree>
    <p:extLst>
      <p:ext uri="{BB962C8B-B14F-4D97-AF65-F5344CB8AC3E}">
        <p14:creationId xmlns:p14="http://schemas.microsoft.com/office/powerpoint/2010/main" val="34281181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8594"/>
            <a:ext cx="8377916" cy="689750"/>
          </a:xfrm>
        </p:spPr>
        <p:txBody>
          <a:bodyPr>
            <a:normAutofit fontScale="90000"/>
          </a:bodyPr>
          <a:lstStyle/>
          <a:p>
            <a:r>
              <a:rPr lang="en-US" dirty="0"/>
              <a:t>Costs of securing resource/land </a:t>
            </a:r>
            <a:r>
              <a:rPr lang="en-US" dirty="0" smtClean="0"/>
              <a:t>tenure (2)</a:t>
            </a:r>
            <a:endParaRPr lang="en-US" dirty="0"/>
          </a:p>
        </p:txBody>
      </p:sp>
      <p:pic>
        <p:nvPicPr>
          <p:cNvPr id="8" name="Picture 7"/>
          <p:cNvPicPr>
            <a:picLocks noChangeAspect="1"/>
          </p:cNvPicPr>
          <p:nvPr/>
        </p:nvPicPr>
        <p:blipFill rotWithShape="1">
          <a:blip r:embed="rId2"/>
          <a:srcRect r="2690" b="9715"/>
          <a:stretch/>
        </p:blipFill>
        <p:spPr>
          <a:xfrm>
            <a:off x="1264733" y="924202"/>
            <a:ext cx="6493604" cy="2679092"/>
          </a:xfrm>
          <a:prstGeom prst="rect">
            <a:avLst/>
          </a:prstGeom>
        </p:spPr>
      </p:pic>
      <p:sp>
        <p:nvSpPr>
          <p:cNvPr id="11" name="TextBox 10"/>
          <p:cNvSpPr txBox="1"/>
          <p:nvPr/>
        </p:nvSpPr>
        <p:spPr>
          <a:xfrm>
            <a:off x="358927" y="3628145"/>
            <a:ext cx="8391524" cy="2993128"/>
          </a:xfrm>
          <a:prstGeom prst="rect">
            <a:avLst/>
          </a:prstGeom>
          <a:noFill/>
          <a:ln>
            <a:solidFill>
              <a:schemeClr val="tx1"/>
            </a:solidFill>
          </a:ln>
        </p:spPr>
        <p:txBody>
          <a:bodyPr wrap="square" rtlCol="0">
            <a:spAutoFit/>
          </a:bodyPr>
          <a:lstStyle/>
          <a:p>
            <a:pPr>
              <a:spcAft>
                <a:spcPts val="1200"/>
              </a:spcAft>
            </a:pPr>
            <a:r>
              <a:rPr lang="en-AU" sz="1050" b="1" dirty="0"/>
              <a:t>NOTES</a:t>
            </a:r>
            <a:r>
              <a:rPr lang="en-AU" sz="1050" b="1" dirty="0" smtClean="0"/>
              <a:t>:</a:t>
            </a:r>
            <a:r>
              <a:rPr lang="en-AU" sz="1050" dirty="0"/>
              <a:t> </a:t>
            </a:r>
            <a:endParaRPr lang="en-US" sz="1050" dirty="0"/>
          </a:p>
          <a:p>
            <a:r>
              <a:rPr lang="en-AU" sz="1050" dirty="0" smtClean="0"/>
              <a:t>* The </a:t>
            </a:r>
            <a:r>
              <a:rPr lang="en-AU" sz="1050" dirty="0"/>
              <a:t>cost of securing resource tenure rights (i.e., CF formation and administration) will not be the same for each CFUG. The cost may be higher or lower based on the number of households, the size of the forest area and the distance from the office of service providers, such as the DFO or facilitating NGOs.</a:t>
            </a:r>
            <a:endParaRPr lang="en-US" sz="1050" dirty="0"/>
          </a:p>
          <a:p>
            <a:endParaRPr lang="en-US" sz="1050" dirty="0" smtClean="0"/>
          </a:p>
          <a:p>
            <a:r>
              <a:rPr lang="en-AU" sz="1050" dirty="0" smtClean="0"/>
              <a:t>*</a:t>
            </a:r>
            <a:r>
              <a:rPr lang="en-AU" sz="1050" dirty="0"/>
              <a:t>* Legal fee estimate reflects </a:t>
            </a:r>
            <a:r>
              <a:rPr lang="en-AU" sz="1050" dirty="0" smtClean="0"/>
              <a:t>FECOFUN’s average </a:t>
            </a:r>
            <a:r>
              <a:rPr lang="en-AU" sz="1050" dirty="0"/>
              <a:t>monthly cost of retaining counsel for legal </a:t>
            </a:r>
            <a:r>
              <a:rPr lang="en-AU" sz="1050" dirty="0" smtClean="0"/>
              <a:t>proceedings. </a:t>
            </a:r>
            <a:r>
              <a:rPr lang="en-AU" sz="1050" dirty="0"/>
              <a:t>There is no way of knowing how many months would be needed, but based on past legal proceedings concerning forest tenure issues, it would likely take over a year.</a:t>
            </a:r>
            <a:endParaRPr lang="en-US" sz="1050" dirty="0"/>
          </a:p>
          <a:p>
            <a:r>
              <a:rPr lang="en-AU" sz="1050" dirty="0"/>
              <a:t> </a:t>
            </a:r>
            <a:endParaRPr lang="en-US" sz="1050" dirty="0"/>
          </a:p>
          <a:p>
            <a:r>
              <a:rPr lang="en-AU" sz="1050" dirty="0"/>
              <a:t>*** Estimated benefit of 142,400 per hectare annually minus 15% royalty (NPR 21,360) and 13% VAT (NPR 18,512) currently paid by CFUGs to government (=NPR 102,528) x 100 hectares; based on the assumption of optimal, sustainable forest management conditions.</a:t>
            </a:r>
            <a:endParaRPr lang="en-US" sz="1050" dirty="0"/>
          </a:p>
          <a:p>
            <a:r>
              <a:rPr lang="en-AU" sz="1050" dirty="0"/>
              <a:t> </a:t>
            </a:r>
            <a:endParaRPr lang="en-US" sz="1050" dirty="0"/>
          </a:p>
          <a:p>
            <a:r>
              <a:rPr lang="en-AU" sz="1050" dirty="0"/>
              <a:t>**** Expenditures are both one-time costs and annual costs, so the “TOTAL” reflects the cumulative costs after the initial year of CFUG/CF formation and securing land tenure, plus associated opportunity cost.</a:t>
            </a:r>
            <a:endParaRPr lang="en-US" sz="1050" dirty="0"/>
          </a:p>
          <a:p>
            <a:r>
              <a:rPr lang="en-AU" sz="1050" dirty="0"/>
              <a:t> </a:t>
            </a:r>
            <a:endParaRPr lang="en-US" sz="1050" dirty="0"/>
          </a:p>
          <a:p>
            <a:r>
              <a:rPr lang="en-AU" sz="1050" dirty="0">
                <a:solidFill>
                  <a:srgbClr val="FEFAC9"/>
                </a:solidFill>
              </a:rPr>
              <a:t>Source: Information on ‘basic steps’ from Community Forestry Development Program Guidelines (2009) and Community Forestry Inventory Guidelines (2004); cost estimates for each step from consultation with members of FECOFUN National Executive Committee, based on their experience working with CFUGs. </a:t>
            </a:r>
            <a:endParaRPr lang="en-US" sz="1050" dirty="0">
              <a:solidFill>
                <a:srgbClr val="FEFAC9"/>
              </a:solidFill>
            </a:endParaRPr>
          </a:p>
        </p:txBody>
      </p:sp>
      <p:sp>
        <p:nvSpPr>
          <p:cNvPr id="12" name="Oval 11"/>
          <p:cNvSpPr/>
          <p:nvPr/>
        </p:nvSpPr>
        <p:spPr>
          <a:xfrm>
            <a:off x="6695363" y="2954427"/>
            <a:ext cx="1187218" cy="276115"/>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6626339" y="3244348"/>
            <a:ext cx="1187218" cy="27611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435715" y="3202943"/>
            <a:ext cx="1588696" cy="338554"/>
          </a:xfrm>
          <a:prstGeom prst="rect">
            <a:avLst/>
          </a:prstGeom>
          <a:noFill/>
        </p:spPr>
        <p:txBody>
          <a:bodyPr wrap="none" rtlCol="0">
            <a:spAutoFit/>
          </a:bodyPr>
          <a:lstStyle/>
          <a:p>
            <a:r>
              <a:rPr lang="en-US" sz="1600" b="1" dirty="0" smtClean="0">
                <a:solidFill>
                  <a:srgbClr val="FF0000"/>
                </a:solidFill>
              </a:rPr>
              <a:t>= USD $247,369</a:t>
            </a:r>
            <a:endParaRPr lang="en-US" sz="1600" b="1" dirty="0">
              <a:solidFill>
                <a:srgbClr val="FF0000"/>
              </a:solidFill>
            </a:endParaRPr>
          </a:p>
        </p:txBody>
      </p:sp>
      <p:sp>
        <p:nvSpPr>
          <p:cNvPr id="16" name="TextBox 15"/>
          <p:cNvSpPr txBox="1"/>
          <p:nvPr/>
        </p:nvSpPr>
        <p:spPr>
          <a:xfrm>
            <a:off x="1435716" y="2926821"/>
            <a:ext cx="1560343" cy="338554"/>
          </a:xfrm>
          <a:prstGeom prst="rect">
            <a:avLst/>
          </a:prstGeom>
          <a:noFill/>
        </p:spPr>
        <p:txBody>
          <a:bodyPr wrap="none" rtlCol="0">
            <a:spAutoFit/>
          </a:bodyPr>
          <a:lstStyle/>
          <a:p>
            <a:r>
              <a:rPr lang="en-US" sz="1600" b="1" dirty="0" smtClean="0">
                <a:solidFill>
                  <a:srgbClr val="0000FF"/>
                </a:solidFill>
              </a:rPr>
              <a:t>= USD $241,703</a:t>
            </a:r>
            <a:endParaRPr lang="en-US" sz="1600" b="1" dirty="0">
              <a:solidFill>
                <a:srgbClr val="0000FF"/>
              </a:solidFill>
            </a:endParaRPr>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25</a:t>
            </a:fld>
            <a:endParaRPr kumimoji="0" lang="en-US" dirty="0"/>
          </a:p>
        </p:txBody>
      </p:sp>
    </p:spTree>
    <p:extLst>
      <p:ext uri="{BB962C8B-B14F-4D97-AF65-F5344CB8AC3E}">
        <p14:creationId xmlns:p14="http://schemas.microsoft.com/office/powerpoint/2010/main" val="11323906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9935" y="138594"/>
            <a:ext cx="7328746" cy="662139"/>
          </a:xfrm>
        </p:spPr>
        <p:txBody>
          <a:bodyPr>
            <a:normAutofit fontScale="90000"/>
          </a:bodyPr>
          <a:lstStyle/>
          <a:p>
            <a:pPr algn="ctr"/>
            <a:r>
              <a:rPr lang="en-US" dirty="0" smtClean="0"/>
              <a:t>Proposed MRV and payment system</a:t>
            </a:r>
            <a:endParaRPr lang="en-US" dirty="0"/>
          </a:p>
        </p:txBody>
      </p:sp>
      <p:pic>
        <p:nvPicPr>
          <p:cNvPr id="5" name="Picture 4"/>
          <p:cNvPicPr>
            <a:picLocks noChangeAspect="1"/>
          </p:cNvPicPr>
          <p:nvPr/>
        </p:nvPicPr>
        <p:blipFill rotWithShape="1">
          <a:blip r:embed="rId2"/>
          <a:srcRect l="1861" b="4522"/>
          <a:stretch/>
        </p:blipFill>
        <p:spPr>
          <a:xfrm>
            <a:off x="1608666" y="827427"/>
            <a:ext cx="5970105" cy="5756997"/>
          </a:xfrm>
          <a:prstGeom prst="rect">
            <a:avLst/>
          </a:prstGeom>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26</a:t>
            </a:fld>
            <a:endParaRPr kumimoji="0" lang="en-US" dirty="0"/>
          </a:p>
        </p:txBody>
      </p:sp>
    </p:spTree>
    <p:extLst>
      <p:ext uri="{BB962C8B-B14F-4D97-AF65-F5344CB8AC3E}">
        <p14:creationId xmlns:p14="http://schemas.microsoft.com/office/powerpoint/2010/main" val="18529386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1112"/>
            <a:ext cx="4595382" cy="4797776"/>
          </a:xfrm>
        </p:spPr>
        <p:txBody>
          <a:bodyPr>
            <a:noAutofit/>
          </a:bodyPr>
          <a:lstStyle/>
          <a:p>
            <a:pPr marL="514350" indent="-514350">
              <a:spcAft>
                <a:spcPts val="1200"/>
              </a:spcAft>
              <a:buFont typeface="+mj-lt"/>
              <a:buAutoNum type="arabicPeriod"/>
            </a:pPr>
            <a:r>
              <a:rPr lang="en-US" sz="2400" dirty="0" smtClean="0"/>
              <a:t>National context</a:t>
            </a:r>
          </a:p>
          <a:p>
            <a:pPr marL="514350" indent="-514350">
              <a:spcAft>
                <a:spcPts val="1200"/>
              </a:spcAft>
              <a:buFont typeface="+mj-lt"/>
              <a:buAutoNum type="arabicPeriod"/>
            </a:pPr>
            <a:r>
              <a:rPr lang="en-US" sz="2400" dirty="0" smtClean="0"/>
              <a:t>History </a:t>
            </a:r>
            <a:r>
              <a:rPr lang="en-US" sz="2400" dirty="0"/>
              <a:t>and status of decentralization, tenure and </a:t>
            </a:r>
            <a:r>
              <a:rPr lang="en-US" sz="2400" dirty="0" smtClean="0"/>
              <a:t>commercialization</a:t>
            </a:r>
            <a:endParaRPr lang="en-US" sz="2400" dirty="0"/>
          </a:p>
          <a:p>
            <a:pPr marL="514350" indent="-514350">
              <a:spcAft>
                <a:spcPts val="1200"/>
              </a:spcAft>
              <a:buFont typeface="+mj-lt"/>
              <a:buAutoNum type="arabicPeriod"/>
            </a:pPr>
            <a:r>
              <a:rPr lang="en-US" sz="2400" dirty="0" smtClean="0"/>
              <a:t>Linkages—decentralization, commercialization, tenure</a:t>
            </a:r>
          </a:p>
          <a:p>
            <a:pPr marL="514350" indent="-514350">
              <a:spcAft>
                <a:spcPts val="1200"/>
              </a:spcAft>
              <a:buFont typeface="+mj-lt"/>
              <a:buAutoNum type="arabicPeriod"/>
            </a:pPr>
            <a:r>
              <a:rPr lang="en-US" sz="2400" dirty="0" smtClean="0"/>
              <a:t>Market mechanisms, carbon trading, and tenure security</a:t>
            </a:r>
          </a:p>
          <a:p>
            <a:pPr marL="514350" indent="-514350">
              <a:spcAft>
                <a:spcPts val="1200"/>
              </a:spcAft>
              <a:buFont typeface="+mj-lt"/>
              <a:buAutoNum type="arabicPeriod"/>
            </a:pPr>
            <a:r>
              <a:rPr lang="en-US" sz="2400" dirty="0" smtClean="0"/>
              <a:t>Challenges, lessons and implications for REDD</a:t>
            </a:r>
            <a:endParaRPr lang="en-US" sz="2400" dirty="0"/>
          </a:p>
        </p:txBody>
      </p:sp>
      <p:sp>
        <p:nvSpPr>
          <p:cNvPr id="3" name="Title 2"/>
          <p:cNvSpPr>
            <a:spLocks noGrp="1"/>
          </p:cNvSpPr>
          <p:nvPr>
            <p:ph type="title"/>
          </p:nvPr>
        </p:nvSpPr>
        <p:spPr>
          <a:xfrm>
            <a:off x="457200" y="420509"/>
            <a:ext cx="8229600" cy="680156"/>
          </a:xfrm>
        </p:spPr>
        <p:txBody>
          <a:bodyPr>
            <a:normAutofit fontScale="90000"/>
          </a:bodyPr>
          <a:lstStyle/>
          <a:p>
            <a:r>
              <a:rPr lang="en-US" b="1" dirty="0" smtClean="0"/>
              <a:t>Overview</a:t>
            </a:r>
            <a:endParaRPr lang="en-US" b="1" dirty="0"/>
          </a:p>
        </p:txBody>
      </p:sp>
      <p:sp>
        <p:nvSpPr>
          <p:cNvPr id="5" name="TextBox 4"/>
          <p:cNvSpPr txBox="1"/>
          <p:nvPr/>
        </p:nvSpPr>
        <p:spPr>
          <a:xfrm>
            <a:off x="4928324" y="6046908"/>
            <a:ext cx="2194155" cy="276999"/>
          </a:xfrm>
          <a:prstGeom prst="rect">
            <a:avLst/>
          </a:prstGeom>
          <a:noFill/>
        </p:spPr>
        <p:txBody>
          <a:bodyPr wrap="none" rtlCol="0">
            <a:spAutoFit/>
          </a:bodyPr>
          <a:lstStyle/>
          <a:p>
            <a:r>
              <a:rPr lang="en-US" sz="1200" dirty="0" smtClean="0"/>
              <a:t>Photo by Bryan Bushley (2010)</a:t>
            </a:r>
            <a:endParaRPr lang="en-US" sz="1200"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68" y="1054080"/>
            <a:ext cx="3823649" cy="504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Footer Placeholder 3"/>
          <p:cNvSpPr>
            <a:spLocks noGrp="1"/>
          </p:cNvSpPr>
          <p:nvPr>
            <p:ph type="ftr" sz="quarter" idx="16"/>
          </p:nvPr>
        </p:nvSpPr>
        <p:spPr/>
        <p:txBody>
          <a:bodyPr/>
          <a:lstStyle/>
          <a:p>
            <a:r>
              <a:rPr kumimoji="0" lang="es-ES_tradnl" sz="1400" dirty="0" smtClean="0"/>
              <a:t>Bushley &amp; </a:t>
            </a:r>
            <a:r>
              <a:rPr kumimoji="0" lang="es-ES_tradnl" sz="1400" dirty="0" err="1" smtClean="0"/>
              <a:t>Khanal</a:t>
            </a:r>
            <a:r>
              <a:rPr kumimoji="0" lang="es-ES_tradnl" sz="1400" dirty="0" smtClean="0"/>
              <a:t> ~ UH </a:t>
            </a:r>
            <a:r>
              <a:rPr kumimoji="0" lang="es-ES_tradnl" sz="1400" dirty="0" err="1" smtClean="0"/>
              <a:t>Manoa</a:t>
            </a:r>
            <a:r>
              <a:rPr kumimoji="0" lang="es-ES_tradnl" sz="1400" dirty="0" smtClean="0"/>
              <a:t>/FECOFUN</a:t>
            </a:r>
            <a:endParaRPr kumimoji="0" lang="en-US" sz="1400" dirty="0"/>
          </a:p>
        </p:txBody>
      </p:sp>
      <p:sp>
        <p:nvSpPr>
          <p:cNvPr id="7" name="Slide Number Placeholder 6"/>
          <p:cNvSpPr>
            <a:spLocks noGrp="1"/>
          </p:cNvSpPr>
          <p:nvPr>
            <p:ph type="sldNum" sz="quarter" idx="15"/>
          </p:nvPr>
        </p:nvSpPr>
        <p:spPr/>
        <p:txBody>
          <a:bodyPr/>
          <a:lstStyle/>
          <a:p>
            <a:pPr eaLnBrk="1" latinLnBrk="0" hangingPunct="1"/>
            <a:fld id="{D2E57653-3E58-4892-A7ED-712530ACC680}" type="slidenum">
              <a:rPr kumimoji="0" lang="en-US" sz="1400" smtClean="0"/>
              <a:pPr eaLnBrk="1" latinLnBrk="0" hangingPunct="1"/>
              <a:t>2</a:t>
            </a:fld>
            <a:endParaRPr kumimoji="0" lang="en-US" sz="1400" dirty="0"/>
          </a:p>
        </p:txBody>
      </p:sp>
    </p:spTree>
    <p:extLst>
      <p:ext uri="{BB962C8B-B14F-4D97-AF65-F5344CB8AC3E}">
        <p14:creationId xmlns:p14="http://schemas.microsoft.com/office/powerpoint/2010/main" val="25825136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“Hariyo ban, Nepal ko dhan”</a:t>
            </a:r>
            <a:br>
              <a:rPr lang="en-US" b="1" dirty="0" smtClean="0"/>
            </a:br>
            <a:r>
              <a:rPr lang="en-US" dirty="0" smtClean="0">
                <a:solidFill>
                  <a:schemeClr val="tx2"/>
                </a:solidFill>
              </a:rPr>
              <a:t>(Green forest is Nepal’s wealth)</a:t>
            </a:r>
            <a:endParaRPr lang="en-US" dirty="0">
              <a:solidFill>
                <a:schemeClr val="tx2"/>
              </a:solidFill>
            </a:endParaRPr>
          </a:p>
        </p:txBody>
      </p:sp>
      <p:pic>
        <p:nvPicPr>
          <p:cNvPr id="4" name="Picture 5" descr="P10206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333" y="1460014"/>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4744357"/>
            <a:ext cx="9144000" cy="2123658"/>
          </a:xfrm>
          <a:prstGeom prst="rect">
            <a:avLst/>
          </a:prstGeom>
          <a:solidFill>
            <a:srgbClr val="005E00"/>
          </a:solidFill>
        </p:spPr>
        <p:txBody>
          <a:bodyPr wrap="square" rtlCol="0">
            <a:spAutoFit/>
          </a:bodyPr>
          <a:lstStyle/>
          <a:p>
            <a:pPr marL="274320">
              <a:spcBef>
                <a:spcPts val="1100"/>
              </a:spcBef>
              <a:buSzPct val="100000"/>
            </a:pPr>
            <a:r>
              <a:rPr lang="ja-JP" altLang="en-US" sz="2000" i="1" dirty="0">
                <a:solidFill>
                  <a:srgbClr val="FFFBFE"/>
                </a:solidFill>
                <a:cs typeface="Arial" charset="0"/>
                <a:sym typeface="Arial" charset="0"/>
              </a:rPr>
              <a:t>“</a:t>
            </a:r>
            <a:r>
              <a:rPr lang="en-US" sz="2000" i="1" dirty="0">
                <a:solidFill>
                  <a:srgbClr val="FFFBFE"/>
                </a:solidFill>
                <a:cs typeface="Arial" charset="0"/>
                <a:sym typeface="Arial" charset="0"/>
              </a:rPr>
              <a:t>Nepal</a:t>
            </a:r>
            <a:r>
              <a:rPr lang="ja-JP" altLang="en-US" sz="2000" i="1" dirty="0">
                <a:solidFill>
                  <a:srgbClr val="FFFBFE"/>
                </a:solidFill>
                <a:cs typeface="Arial" charset="0"/>
                <a:sym typeface="Arial" charset="0"/>
              </a:rPr>
              <a:t>’</a:t>
            </a:r>
            <a:r>
              <a:rPr lang="en-US" sz="2000" i="1" dirty="0">
                <a:solidFill>
                  <a:srgbClr val="FFFBFE"/>
                </a:solidFill>
                <a:cs typeface="Arial" charset="0"/>
                <a:sym typeface="Arial" charset="0"/>
              </a:rPr>
              <a:t>s experience with community forestry management demonstrates a clear mechanism for the generation of carbon credits at the local level… Nepal invites Parties and observers to learn from its experiences of community forestry in the development of an equitable and socially just REDD mechanism.</a:t>
            </a:r>
            <a:r>
              <a:rPr lang="ja-JP" altLang="en-US" sz="2000" i="1" dirty="0">
                <a:solidFill>
                  <a:srgbClr val="FFFBFE"/>
                </a:solidFill>
                <a:cs typeface="Arial" charset="0"/>
                <a:sym typeface="Arial" charset="0"/>
              </a:rPr>
              <a:t>”</a:t>
            </a:r>
            <a:endParaRPr lang="en-US" sz="2000" i="1" dirty="0">
              <a:solidFill>
                <a:srgbClr val="FFFBFE"/>
              </a:solidFill>
              <a:sym typeface="Arial" charset="0"/>
            </a:endParaRPr>
          </a:p>
          <a:p>
            <a:pPr marL="274320">
              <a:spcBef>
                <a:spcPts val="600"/>
              </a:spcBef>
              <a:buSzPct val="100000"/>
            </a:pPr>
            <a:r>
              <a:rPr lang="en-US" sz="1200" dirty="0" smtClean="0">
                <a:solidFill>
                  <a:srgbClr val="FEFAC9"/>
                </a:solidFill>
                <a:latin typeface="Arial" charset="0"/>
                <a:cs typeface="Arial" charset="0"/>
                <a:sym typeface="Arial" charset="0"/>
              </a:rPr>
              <a:t>Ganesh </a:t>
            </a:r>
            <a:r>
              <a:rPr lang="en-US" sz="1200" dirty="0">
                <a:solidFill>
                  <a:srgbClr val="FEFAC9"/>
                </a:solidFill>
                <a:latin typeface="Arial" charset="0"/>
                <a:cs typeface="Arial" charset="0"/>
                <a:sym typeface="Arial" charset="0"/>
              </a:rPr>
              <a:t>Shah, Minister for Environment, Science and Technology and </a:t>
            </a:r>
            <a:r>
              <a:rPr lang="en-US" sz="1200" dirty="0" smtClean="0">
                <a:solidFill>
                  <a:srgbClr val="FEFAC9"/>
                </a:solidFill>
                <a:latin typeface="Arial" charset="0"/>
                <a:cs typeface="Arial" charset="0"/>
                <a:sym typeface="Arial" charset="0"/>
              </a:rPr>
              <a:t>Head </a:t>
            </a:r>
            <a:r>
              <a:rPr lang="en-US" sz="1200" dirty="0">
                <a:solidFill>
                  <a:srgbClr val="FEFAC9"/>
                </a:solidFill>
                <a:latin typeface="Arial" charset="0"/>
                <a:cs typeface="Arial" charset="0"/>
                <a:sym typeface="Arial" charset="0"/>
              </a:rPr>
              <a:t>of Nepalese Delegation to the COP 14 UNFCCC Climate </a:t>
            </a:r>
            <a:r>
              <a:rPr lang="en-US" sz="1200" dirty="0" smtClean="0">
                <a:solidFill>
                  <a:srgbClr val="FEFAC9"/>
                </a:solidFill>
                <a:latin typeface="Arial" charset="0"/>
                <a:cs typeface="Arial" charset="0"/>
                <a:sym typeface="Arial" charset="0"/>
              </a:rPr>
              <a:t>Change </a:t>
            </a:r>
            <a:r>
              <a:rPr lang="en-US" sz="1200" dirty="0">
                <a:solidFill>
                  <a:srgbClr val="FEFAC9"/>
                </a:solidFill>
                <a:latin typeface="Arial" charset="0"/>
                <a:cs typeface="Arial" charset="0"/>
                <a:sym typeface="Arial" charset="0"/>
              </a:rPr>
              <a:t>meeting in Poznan, Poland 11-12 December </a:t>
            </a:r>
            <a:r>
              <a:rPr lang="en-US" sz="1200" dirty="0" smtClean="0">
                <a:solidFill>
                  <a:srgbClr val="FEFAC9"/>
                </a:solidFill>
                <a:latin typeface="Arial" charset="0"/>
                <a:cs typeface="Arial" charset="0"/>
                <a:sym typeface="Arial" charset="0"/>
              </a:rPr>
              <a:t>2008</a:t>
            </a:r>
            <a:r>
              <a:rPr lang="en-US" sz="1200" dirty="0" smtClean="0">
                <a:solidFill>
                  <a:srgbClr val="FEFAC9"/>
                </a:solidFill>
                <a:latin typeface="Arial" charset="0"/>
                <a:ea typeface="ヒラギノ角ゴ ProN W6" charset="0"/>
                <a:cs typeface="ヒラギノ角ゴ ProN W6" charset="0"/>
                <a:sym typeface="Arial" charset="0"/>
              </a:rPr>
              <a:t> </a:t>
            </a:r>
            <a:r>
              <a:rPr lang="en-US" sz="1200" dirty="0" smtClean="0">
                <a:solidFill>
                  <a:srgbClr val="FEFAC9"/>
                </a:solidFill>
                <a:latin typeface="Arial" charset="0"/>
                <a:cs typeface="Arial" charset="0"/>
                <a:sym typeface="Arial" charset="0"/>
              </a:rPr>
              <a:t>(</a:t>
            </a:r>
            <a:r>
              <a:rPr lang="en-US" sz="1200" u="sng" dirty="0">
                <a:solidFill>
                  <a:srgbClr val="FEFAC9"/>
                </a:solidFill>
                <a:latin typeface="Arial" charset="0"/>
                <a:cs typeface="Arial" charset="0"/>
                <a:sym typeface="Arial" charset="0"/>
                <a:hlinkClick r:id="rId4"/>
              </a:rPr>
              <a:t>http://</a:t>
            </a:r>
            <a:r>
              <a:rPr lang="en-US" sz="1200" u="sng" dirty="0">
                <a:solidFill>
                  <a:schemeClr val="tx2"/>
                </a:solidFill>
                <a:latin typeface="Arial" charset="0"/>
                <a:cs typeface="Arial" charset="0"/>
                <a:sym typeface="Arial" charset="0"/>
                <a:hlinkClick r:id="rId4"/>
              </a:rPr>
              <a:t>climatenepal.wordpress.com</a:t>
            </a:r>
            <a:r>
              <a:rPr lang="en-US" sz="1200" dirty="0">
                <a:solidFill>
                  <a:srgbClr val="FEFAC9"/>
                </a:solidFill>
                <a:latin typeface="Arial" charset="0"/>
                <a:cs typeface="Arial" charset="0"/>
                <a:sym typeface="Arial" charset="0"/>
              </a:rPr>
              <a:t>)</a:t>
            </a:r>
            <a:endParaRPr lang="en-US" sz="1200" dirty="0">
              <a:solidFill>
                <a:srgbClr val="FEFAC9"/>
              </a:solidFill>
              <a:latin typeface="Arial" charset="0"/>
              <a:ea typeface="ヒラギノ角ゴ ProN W6" charset="0"/>
              <a:cs typeface="ヒラギノ角ゴ ProN W6" charset="0"/>
              <a:sym typeface="Arial" charset="0"/>
            </a:endParaRPr>
          </a:p>
          <a:p>
            <a:endParaRPr lang="en-US" dirty="0"/>
          </a:p>
        </p:txBody>
      </p:sp>
      <p:sp>
        <p:nvSpPr>
          <p:cNvPr id="6" name="TextBox 5"/>
          <p:cNvSpPr txBox="1"/>
          <p:nvPr/>
        </p:nvSpPr>
        <p:spPr>
          <a:xfrm>
            <a:off x="2328333" y="4421515"/>
            <a:ext cx="2194155" cy="276999"/>
          </a:xfrm>
          <a:prstGeom prst="rect">
            <a:avLst/>
          </a:prstGeom>
          <a:noFill/>
        </p:spPr>
        <p:txBody>
          <a:bodyPr wrap="none" rtlCol="0">
            <a:spAutoFit/>
          </a:bodyPr>
          <a:lstStyle/>
          <a:p>
            <a:r>
              <a:rPr lang="en-US" sz="1200" dirty="0" smtClean="0"/>
              <a:t>Photo by Bryan Bushley (2010)</a:t>
            </a:r>
            <a:endParaRPr lang="en-US" sz="1200" dirty="0"/>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7" name="Slide Number Placeholder 6"/>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3</a:t>
            </a:fld>
            <a:endParaRPr kumimoji="0" lang="en-US" dirty="0"/>
          </a:p>
        </p:txBody>
      </p:sp>
    </p:spTree>
    <p:extLst>
      <p:ext uri="{BB962C8B-B14F-4D97-AF65-F5344CB8AC3E}">
        <p14:creationId xmlns:p14="http://schemas.microsoft.com/office/powerpoint/2010/main" val="1543879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1. National Context</a:t>
            </a:r>
            <a:r>
              <a:rPr lang="en-US" dirty="0" smtClean="0"/>
              <a:t/>
            </a:r>
            <a:br>
              <a:rPr lang="en-US" dirty="0" smtClean="0"/>
            </a:br>
            <a:r>
              <a:rPr lang="en-US" sz="4000" dirty="0" smtClean="0">
                <a:solidFill>
                  <a:srgbClr val="FEFAC9"/>
                </a:solidFill>
              </a:rPr>
              <a:t>Geographical zones of Nepal</a:t>
            </a:r>
            <a:endParaRPr lang="en-US" sz="4000" dirty="0">
              <a:solidFill>
                <a:srgbClr val="FEFAC9"/>
              </a:solidFill>
            </a:endParaRPr>
          </a:p>
        </p:txBody>
      </p:sp>
      <p:pic>
        <p:nvPicPr>
          <p:cNvPr id="4" name="Picture 2"/>
          <p:cNvPicPr>
            <a:picLocks noGrp="1" noChangeArrowheads="1"/>
          </p:cNvPicPr>
          <p:nvPr>
            <p:ph idx="1"/>
          </p:nvPr>
        </p:nvPicPr>
        <p:blipFill>
          <a:blip r:embed="rId3">
            <a:extLst>
              <a:ext uri="{28A0092B-C50C-407E-A947-70E740481C1C}">
                <a14:useLocalDpi xmlns:a14="http://schemas.microsoft.com/office/drawing/2010/main" val="0"/>
              </a:ext>
            </a:extLst>
          </a:blip>
          <a:srcRect t="4356" b="4356"/>
          <a:stretch>
            <a:fillRect/>
          </a:stretch>
        </p:blipFill>
        <p:spPr bwMode="auto">
          <a:xfrm>
            <a:off x="457200" y="1538111"/>
            <a:ext cx="8229600" cy="45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4</a:t>
            </a:fld>
            <a:endParaRPr kumimoji="0" lang="en-US" dirty="0"/>
          </a:p>
        </p:txBody>
      </p:sp>
    </p:spTree>
    <p:extLst>
      <p:ext uri="{BB962C8B-B14F-4D97-AF65-F5344CB8AC3E}">
        <p14:creationId xmlns:p14="http://schemas.microsoft.com/office/powerpoint/2010/main" val="19880572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8176"/>
            <a:ext cx="8229600" cy="1219200"/>
          </a:xfrm>
        </p:spPr>
        <p:txBody>
          <a:bodyPr>
            <a:normAutofit fontScale="90000"/>
          </a:bodyPr>
          <a:lstStyle/>
          <a:p>
            <a:r>
              <a:rPr lang="en-US" dirty="0" smtClean="0">
                <a:solidFill>
                  <a:srgbClr val="FEFAC9"/>
                </a:solidFill>
              </a:rPr>
              <a:t>Dependence on forests for livelihoods</a:t>
            </a:r>
            <a:br>
              <a:rPr lang="en-US" dirty="0" smtClean="0">
                <a:solidFill>
                  <a:srgbClr val="FEFAC9"/>
                </a:solidFill>
              </a:rPr>
            </a:br>
            <a:r>
              <a:rPr lang="en-US" dirty="0" smtClean="0">
                <a:solidFill>
                  <a:srgbClr val="FEFAC9"/>
                </a:solidFill>
              </a:rPr>
              <a:t>(Table 1)</a:t>
            </a:r>
            <a:endParaRPr lang="en-US" dirty="0">
              <a:solidFill>
                <a:srgbClr val="FEFAC9"/>
              </a:solidFill>
            </a:endParaRPr>
          </a:p>
        </p:txBody>
      </p:sp>
      <p:pic>
        <p:nvPicPr>
          <p:cNvPr id="14" name="Picture 13"/>
          <p:cNvPicPr>
            <a:picLocks noChangeAspect="1"/>
          </p:cNvPicPr>
          <p:nvPr/>
        </p:nvPicPr>
        <p:blipFill rotWithShape="1">
          <a:blip r:embed="rId2"/>
          <a:srcRect r="1166" b="11495"/>
          <a:stretch/>
        </p:blipFill>
        <p:spPr>
          <a:xfrm>
            <a:off x="368075" y="1904998"/>
            <a:ext cx="8423147" cy="3683002"/>
          </a:xfrm>
          <a:prstGeom prst="rect">
            <a:avLst/>
          </a:prstGeom>
          <a:ln w="25400">
            <a:solidFill>
              <a:schemeClr val="bg1"/>
            </a:solidFill>
          </a:ln>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5</a:t>
            </a:fld>
            <a:endParaRPr kumimoji="0" lang="en-US" dirty="0"/>
          </a:p>
        </p:txBody>
      </p:sp>
    </p:spTree>
    <p:extLst>
      <p:ext uri="{BB962C8B-B14F-4D97-AF65-F5344CB8AC3E}">
        <p14:creationId xmlns:p14="http://schemas.microsoft.com/office/powerpoint/2010/main" val="26666812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667"/>
            <a:ext cx="8229600" cy="4924777"/>
          </a:xfrm>
          <a:solidFill>
            <a:schemeClr val="bg1"/>
          </a:solidFill>
        </p:spPr>
        <p:txBody>
          <a:bodyPr>
            <a:normAutofit fontScale="77500" lnSpcReduction="20000"/>
          </a:bodyPr>
          <a:lstStyle/>
          <a:p>
            <a:pPr marL="0" indent="0">
              <a:spcBef>
                <a:spcPts val="1800"/>
              </a:spcBef>
              <a:buNone/>
            </a:pPr>
            <a:r>
              <a:rPr lang="en-US" b="1" dirty="0" smtClean="0">
                <a:solidFill>
                  <a:srgbClr val="FF0000"/>
                </a:solidFill>
              </a:rPr>
              <a:t>1850s-1957	Land owned by aristocratic landlords (Ranas)</a:t>
            </a:r>
          </a:p>
          <a:p>
            <a:pPr marL="0" indent="0">
              <a:buNone/>
            </a:pPr>
            <a:r>
              <a:rPr lang="en-US" b="1" dirty="0" smtClean="0">
                <a:solidFill>
                  <a:srgbClr val="FF6600"/>
                </a:solidFill>
              </a:rPr>
              <a:t>1957		Private Forests Nationalization Act</a:t>
            </a:r>
          </a:p>
          <a:p>
            <a:pPr marL="0" indent="0">
              <a:buNone/>
            </a:pPr>
            <a:r>
              <a:rPr lang="en-US" b="1" dirty="0" smtClean="0">
                <a:solidFill>
                  <a:srgbClr val="FF6600"/>
                </a:solidFill>
              </a:rPr>
              <a:t>1976		National Forestry Plan</a:t>
            </a:r>
          </a:p>
          <a:p>
            <a:pPr marL="0" indent="0">
              <a:buNone/>
            </a:pPr>
            <a:r>
              <a:rPr lang="en-US" b="1" dirty="0" smtClean="0">
                <a:solidFill>
                  <a:srgbClr val="FFFF00"/>
                </a:solidFill>
              </a:rPr>
              <a:t>1978		Panchayat Forest and Protected Forest Rules</a:t>
            </a:r>
          </a:p>
          <a:p>
            <a:pPr marL="0" indent="0">
              <a:buNone/>
            </a:pPr>
            <a:r>
              <a:rPr lang="en-US" b="1" dirty="0" smtClean="0">
                <a:solidFill>
                  <a:srgbClr val="FFFF00"/>
                </a:solidFill>
              </a:rPr>
              <a:t>1982/1987	Decentralization Act (committees, CFUGs)</a:t>
            </a:r>
          </a:p>
          <a:p>
            <a:pPr marL="0" indent="0">
              <a:buNone/>
            </a:pPr>
            <a:r>
              <a:rPr lang="en-US" b="1" dirty="0" smtClean="0">
                <a:solidFill>
                  <a:srgbClr val="FFFF00"/>
                </a:solidFill>
              </a:rPr>
              <a:t>1980s		Donor-funded community forestry projects 			(World Bank, Australia, UK, Switzerland, USA)</a:t>
            </a:r>
          </a:p>
          <a:p>
            <a:pPr marL="0" indent="0">
              <a:buNone/>
            </a:pPr>
            <a:r>
              <a:rPr lang="en-US" b="1" dirty="0" smtClean="0">
                <a:solidFill>
                  <a:srgbClr val="008000"/>
                </a:solidFill>
              </a:rPr>
              <a:t>1989		Master Plan of Forestry Sector (47% of budget to CF)</a:t>
            </a:r>
          </a:p>
          <a:p>
            <a:pPr marL="0" indent="0">
              <a:buNone/>
            </a:pPr>
            <a:r>
              <a:rPr lang="en-US" b="1" dirty="0" smtClean="0">
                <a:solidFill>
                  <a:srgbClr val="008000"/>
                </a:solidFill>
              </a:rPr>
              <a:t>1993		Forest Act (legal basis for CF)</a:t>
            </a:r>
          </a:p>
          <a:p>
            <a:pPr marL="0" indent="0">
              <a:buNone/>
            </a:pPr>
            <a:r>
              <a:rPr lang="en-US" b="1" dirty="0" smtClean="0">
                <a:solidFill>
                  <a:srgbClr val="008000"/>
                </a:solidFill>
              </a:rPr>
              <a:t>1995		Forest Regulations (bylaws and regulations)</a:t>
            </a:r>
          </a:p>
          <a:p>
            <a:pPr marL="0" indent="0">
              <a:buNone/>
            </a:pPr>
            <a:r>
              <a:rPr lang="en-US" b="1" dirty="0" smtClean="0">
                <a:solidFill>
                  <a:srgbClr val="008000"/>
                </a:solidFill>
              </a:rPr>
              <a:t>1996		Formation of FECOFUN</a:t>
            </a:r>
          </a:p>
          <a:p>
            <a:pPr marL="0" indent="0">
              <a:buNone/>
            </a:pPr>
            <a:r>
              <a:rPr lang="en-US" b="1" dirty="0">
                <a:solidFill>
                  <a:srgbClr val="0000FF"/>
                </a:solidFill>
              </a:rPr>
              <a:t>Mid-1990s</a:t>
            </a:r>
            <a:r>
              <a:rPr lang="en-US" b="1" dirty="0">
                <a:solidFill>
                  <a:srgbClr val="0000FF"/>
                </a:solidFill>
                <a:sym typeface="Wingdings"/>
              </a:rPr>
              <a:t>	Donors support forest product commercialization</a:t>
            </a:r>
            <a:endParaRPr lang="en-US" b="1" dirty="0">
              <a:solidFill>
                <a:srgbClr val="0000FF"/>
              </a:solidFill>
            </a:endParaRPr>
          </a:p>
          <a:p>
            <a:pPr marL="0" indent="0">
              <a:buNone/>
            </a:pPr>
            <a:r>
              <a:rPr lang="en-US" b="1" dirty="0" smtClean="0">
                <a:solidFill>
                  <a:srgbClr val="0000FF"/>
                </a:solidFill>
              </a:rPr>
              <a:t>2005 </a:t>
            </a:r>
            <a:r>
              <a:rPr lang="en-US" b="1" dirty="0" smtClean="0">
                <a:solidFill>
                  <a:srgbClr val="0000FF"/>
                </a:solidFill>
                <a:sym typeface="Wingdings"/>
              </a:rPr>
              <a:t></a:t>
            </a:r>
            <a:r>
              <a:rPr lang="en-US" b="1" dirty="0" smtClean="0">
                <a:solidFill>
                  <a:srgbClr val="0000FF"/>
                </a:solidFill>
              </a:rPr>
              <a:t>		SFM certification pilot</a:t>
            </a:r>
          </a:p>
          <a:p>
            <a:pPr marL="0" indent="0">
              <a:buNone/>
            </a:pPr>
            <a:r>
              <a:rPr lang="en-US" b="1" dirty="0" smtClean="0">
                <a:solidFill>
                  <a:srgbClr val="0000FF"/>
                </a:solidFill>
              </a:rPr>
              <a:t>2009 </a:t>
            </a:r>
            <a:r>
              <a:rPr lang="en-US" b="1" dirty="0" smtClean="0">
                <a:solidFill>
                  <a:srgbClr val="0000FF"/>
                </a:solidFill>
                <a:sym typeface="Wingdings"/>
              </a:rPr>
              <a:t></a:t>
            </a:r>
            <a:r>
              <a:rPr lang="en-US" b="1" dirty="0" smtClean="0">
                <a:solidFill>
                  <a:srgbClr val="0000FF"/>
                </a:solidFill>
              </a:rPr>
              <a:t>		Nepal REDD-readiness activities &amp; pilots</a:t>
            </a:r>
          </a:p>
          <a:p>
            <a:pPr marL="0" indent="0">
              <a:buNone/>
            </a:pPr>
            <a:r>
              <a:rPr lang="en-US" b="1" dirty="0" smtClean="0">
                <a:solidFill>
                  <a:srgbClr val="0000FF"/>
                </a:solidFill>
              </a:rPr>
              <a:t>2001/2009-10</a:t>
            </a:r>
            <a:r>
              <a:rPr lang="en-US" b="1" dirty="0" smtClean="0">
                <a:solidFill>
                  <a:srgbClr val="0000FF"/>
                </a:solidFill>
              </a:rPr>
              <a:t>	Gov’t </a:t>
            </a:r>
            <a:r>
              <a:rPr lang="en-US" b="1" dirty="0" smtClean="0">
                <a:solidFill>
                  <a:srgbClr val="0000FF"/>
                </a:solidFill>
              </a:rPr>
              <a:t>declares PAs &amp; Forest </a:t>
            </a:r>
            <a:r>
              <a:rPr lang="en-US" b="1" dirty="0" smtClean="0">
                <a:solidFill>
                  <a:srgbClr val="0000FF"/>
                </a:solidFill>
              </a:rPr>
              <a:t>Act </a:t>
            </a:r>
            <a:r>
              <a:rPr lang="en-US" b="1" dirty="0" smtClean="0">
                <a:solidFill>
                  <a:srgbClr val="0000FF"/>
                </a:solidFill>
              </a:rPr>
              <a:t>Amend. (</a:t>
            </a:r>
            <a:r>
              <a:rPr lang="en-US" b="1" dirty="0" smtClean="0">
                <a:solidFill>
                  <a:srgbClr val="0000FF"/>
                </a:solidFill>
              </a:rPr>
              <a:t>protests)</a:t>
            </a:r>
          </a:p>
        </p:txBody>
      </p:sp>
      <p:sp>
        <p:nvSpPr>
          <p:cNvPr id="3" name="Title 2"/>
          <p:cNvSpPr>
            <a:spLocks noGrp="1"/>
          </p:cNvSpPr>
          <p:nvPr>
            <p:ph type="title"/>
          </p:nvPr>
        </p:nvSpPr>
        <p:spPr>
          <a:xfrm>
            <a:off x="457200" y="152400"/>
            <a:ext cx="8376356" cy="1219200"/>
          </a:xfrm>
        </p:spPr>
        <p:txBody>
          <a:bodyPr>
            <a:normAutofit fontScale="90000"/>
          </a:bodyPr>
          <a:lstStyle/>
          <a:p>
            <a:r>
              <a:rPr lang="en-US" b="1" dirty="0" smtClean="0"/>
              <a:t>2. History </a:t>
            </a:r>
            <a:r>
              <a:rPr lang="en-US" b="1" dirty="0"/>
              <a:t>and status of </a:t>
            </a:r>
            <a:r>
              <a:rPr lang="en-US" b="1" dirty="0" err="1" smtClean="0"/>
              <a:t>decentrali-zation</a:t>
            </a:r>
            <a:r>
              <a:rPr lang="en-US" b="1" dirty="0"/>
              <a:t>, tenure and </a:t>
            </a:r>
            <a:r>
              <a:rPr lang="en-US" b="1" dirty="0" smtClean="0"/>
              <a:t>commercialization</a:t>
            </a:r>
            <a:endParaRPr lang="en-US" b="1" dirty="0"/>
          </a:p>
        </p:txBody>
      </p:sp>
      <p:sp>
        <p:nvSpPr>
          <p:cNvPr id="4" name="Footer Placeholder 3"/>
          <p:cNvSpPr>
            <a:spLocks noGrp="1"/>
          </p:cNvSpPr>
          <p:nvPr>
            <p:ph type="ftr" sz="quarter" idx="16"/>
          </p:nvPr>
        </p:nvSpPr>
        <p:spPr/>
        <p:txBody>
          <a:bodyPr/>
          <a:lstStyle/>
          <a:p>
            <a:r>
              <a:rPr kumimoji="0" lang="es-ES_tradnl" smtClean="0"/>
              <a:t>Bushley &amp; Khanal ~ UH Manoa/FECOFUN</a:t>
            </a:r>
            <a:endParaRPr kumimoji="0" lang="en-US" dirty="0"/>
          </a:p>
        </p:txBody>
      </p:sp>
      <p:sp>
        <p:nvSpPr>
          <p:cNvPr id="5" name="Slide Number Placeholder 4"/>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6</a:t>
            </a:fld>
            <a:endParaRPr kumimoji="0" lang="en-US" dirty="0"/>
          </a:p>
        </p:txBody>
      </p:sp>
    </p:spTree>
    <p:extLst>
      <p:ext uri="{BB962C8B-B14F-4D97-AF65-F5344CB8AC3E}">
        <p14:creationId xmlns:p14="http://schemas.microsoft.com/office/powerpoint/2010/main" val="17694605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622"/>
            <a:ext cx="8229600" cy="1219200"/>
          </a:xfrm>
        </p:spPr>
        <p:txBody>
          <a:bodyPr>
            <a:normAutofit fontScale="90000"/>
          </a:bodyPr>
          <a:lstStyle/>
          <a:p>
            <a:r>
              <a:rPr lang="en-US" dirty="0" smtClean="0">
                <a:solidFill>
                  <a:srgbClr val="FEFAC9"/>
                </a:solidFill>
              </a:rPr>
              <a:t>Tenure rights under different management regimes (Table 3)</a:t>
            </a:r>
            <a:endParaRPr lang="en-US" dirty="0">
              <a:solidFill>
                <a:srgbClr val="FEFAC9"/>
              </a:solidFill>
            </a:endParaRPr>
          </a:p>
        </p:txBody>
      </p:sp>
      <p:pic>
        <p:nvPicPr>
          <p:cNvPr id="15" name="Picture 14"/>
          <p:cNvPicPr>
            <a:picLocks noChangeAspect="1"/>
          </p:cNvPicPr>
          <p:nvPr/>
        </p:nvPicPr>
        <p:blipFill rotWithShape="1">
          <a:blip r:embed="rId2"/>
          <a:srcRect l="1207" b="6326"/>
          <a:stretch/>
        </p:blipFill>
        <p:spPr>
          <a:xfrm>
            <a:off x="457200" y="1540931"/>
            <a:ext cx="8229600" cy="4897968"/>
          </a:xfrm>
          <a:prstGeom prst="rect">
            <a:avLst/>
          </a:prstGeom>
          <a:solidFill>
            <a:schemeClr val="tx1"/>
          </a:solidFill>
          <a:ln w="25400">
            <a:solidFill>
              <a:schemeClr val="bg1"/>
            </a:solidFill>
          </a:ln>
        </p:spPr>
      </p:pic>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7</a:t>
            </a:fld>
            <a:endParaRPr kumimoji="0" lang="en-US" dirty="0"/>
          </a:p>
        </p:txBody>
      </p:sp>
    </p:spTree>
    <p:extLst>
      <p:ext uri="{BB962C8B-B14F-4D97-AF65-F5344CB8AC3E}">
        <p14:creationId xmlns:p14="http://schemas.microsoft.com/office/powerpoint/2010/main" val="37528029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05933"/>
          </a:xfrm>
        </p:spPr>
        <p:txBody>
          <a:bodyPr>
            <a:normAutofit fontScale="90000"/>
          </a:bodyPr>
          <a:lstStyle/>
          <a:p>
            <a:r>
              <a:rPr lang="en-US" dirty="0" smtClean="0">
                <a:solidFill>
                  <a:srgbClr val="FEFAC9"/>
                </a:solidFill>
              </a:rPr>
              <a:t>Tenure status under community forestry</a:t>
            </a:r>
            <a:endParaRPr lang="en-US" dirty="0">
              <a:solidFill>
                <a:srgbClr val="FEFAC9"/>
              </a:solidFill>
            </a:endParaRPr>
          </a:p>
        </p:txBody>
      </p:sp>
      <p:sp>
        <p:nvSpPr>
          <p:cNvPr id="5" name="Content Placeholder 4"/>
          <p:cNvSpPr>
            <a:spLocks noGrp="1"/>
          </p:cNvSpPr>
          <p:nvPr>
            <p:ph idx="1"/>
          </p:nvPr>
        </p:nvSpPr>
        <p:spPr>
          <a:xfrm>
            <a:off x="457200" y="1397001"/>
            <a:ext cx="8229600" cy="4896556"/>
          </a:xfrm>
        </p:spPr>
        <p:txBody>
          <a:bodyPr>
            <a:normAutofit fontScale="92500" lnSpcReduction="10000"/>
          </a:bodyPr>
          <a:lstStyle/>
          <a:p>
            <a:pPr>
              <a:spcAft>
                <a:spcPts val="600"/>
              </a:spcAft>
            </a:pPr>
            <a:r>
              <a:rPr lang="en-US" dirty="0" smtClean="0"/>
              <a:t>Community forest user group (CFUG) formation, with group constitution</a:t>
            </a:r>
          </a:p>
          <a:p>
            <a:pPr>
              <a:spcAft>
                <a:spcPts val="600"/>
              </a:spcAft>
            </a:pPr>
            <a:r>
              <a:rPr lang="en-US" dirty="0" smtClean="0"/>
              <a:t>Demarcation of land and development of operational plan (5-10 years) with District Forest Office (DFO)</a:t>
            </a:r>
          </a:p>
          <a:p>
            <a:pPr>
              <a:spcAft>
                <a:spcPts val="600"/>
              </a:spcAft>
            </a:pPr>
            <a:r>
              <a:rPr lang="en-US" dirty="0" smtClean="0"/>
              <a:t>CFUGs have management and use rights</a:t>
            </a:r>
          </a:p>
          <a:p>
            <a:pPr>
              <a:spcAft>
                <a:spcPts val="600"/>
              </a:spcAft>
            </a:pPr>
            <a:r>
              <a:rPr lang="en-US" dirty="0" smtClean="0"/>
              <a:t>Government owns land</a:t>
            </a:r>
            <a:endParaRPr lang="en-US" dirty="0"/>
          </a:p>
          <a:p>
            <a:pPr>
              <a:spcAft>
                <a:spcPts val="600"/>
              </a:spcAft>
            </a:pPr>
            <a:r>
              <a:rPr lang="en-US" dirty="0"/>
              <a:t>Carbon rights </a:t>
            </a:r>
            <a:r>
              <a:rPr lang="en-US" dirty="0" smtClean="0"/>
              <a:t>undefined</a:t>
            </a:r>
            <a:endParaRPr lang="en-US" dirty="0"/>
          </a:p>
          <a:p>
            <a:pPr>
              <a:spcAft>
                <a:spcPts val="600"/>
              </a:spcAft>
            </a:pPr>
            <a:r>
              <a:rPr lang="en-US" dirty="0" smtClean="0"/>
              <a:t>15% tax on timber sales</a:t>
            </a:r>
          </a:p>
          <a:p>
            <a:pPr>
              <a:spcAft>
                <a:spcPts val="600"/>
              </a:spcAft>
            </a:pPr>
            <a:r>
              <a:rPr lang="en-US" dirty="0" smtClean="0"/>
              <a:t>Attempts by forestry bureaucracy and administrators to increase tax and curb community rights (amendment proposals, policy directives, local regulation)</a:t>
            </a:r>
            <a:endParaRPr lang="en-US" dirty="0"/>
          </a:p>
        </p:txBody>
      </p:sp>
      <p:sp>
        <p:nvSpPr>
          <p:cNvPr id="2" name="Footer Placeholder 1"/>
          <p:cNvSpPr>
            <a:spLocks noGrp="1"/>
          </p:cNvSpPr>
          <p:nvPr>
            <p:ph type="ftr" sz="quarter" idx="16"/>
          </p:nvPr>
        </p:nvSpPr>
        <p:spPr/>
        <p:txBody>
          <a:bodyPr/>
          <a:lstStyle/>
          <a:p>
            <a:r>
              <a:rPr kumimoji="0" lang="es-ES_tradnl" smtClean="0"/>
              <a:t>Bushley &amp; Khanal ~ UH Manoa/FECOFUN</a:t>
            </a:r>
            <a:endParaRPr kumimoji="0" lang="en-US" dirty="0"/>
          </a:p>
        </p:txBody>
      </p:sp>
      <p:sp>
        <p:nvSpPr>
          <p:cNvPr id="4" name="Slide Number Placeholder 3"/>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8</a:t>
            </a:fld>
            <a:endParaRPr kumimoji="0" lang="en-US" dirty="0"/>
          </a:p>
        </p:txBody>
      </p:sp>
    </p:spTree>
    <p:extLst>
      <p:ext uri="{BB962C8B-B14F-4D97-AF65-F5344CB8AC3E}">
        <p14:creationId xmlns:p14="http://schemas.microsoft.com/office/powerpoint/2010/main" val="34232696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4252</TotalTime>
  <Words>1375</Words>
  <Application>Microsoft Macintosh PowerPoint</Application>
  <PresentationFormat>On-screen Show (4:3)</PresentationFormat>
  <Paragraphs>247</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Paper</vt:lpstr>
      <vt:lpstr>Selling the Carbon Commons:  Decentralization, Commercialization, Forest Tenure and Carbon Trading in Nepal’s Community Forestry</vt:lpstr>
      <vt:lpstr>Key questions</vt:lpstr>
      <vt:lpstr>Overview</vt:lpstr>
      <vt:lpstr>“Hariyo ban, Nepal ko dhan” (Green forest is Nepal’s wealth)</vt:lpstr>
      <vt:lpstr>1. National Context Geographical zones of Nepal</vt:lpstr>
      <vt:lpstr>Dependence on forests for livelihoods (Table 1)</vt:lpstr>
      <vt:lpstr>2. History and status of decentrali-zation, tenure and commercialization</vt:lpstr>
      <vt:lpstr>Tenure rights under different management regimes (Table 3)</vt:lpstr>
      <vt:lpstr>Tenure status under community forestry</vt:lpstr>
      <vt:lpstr>Status of commercialization</vt:lpstr>
      <vt:lpstr>3. Linking decentralization, commercialization and tenure security</vt:lpstr>
      <vt:lpstr>Has decentralization increased tenure security for forest-dependent communities?</vt:lpstr>
      <vt:lpstr>Has decentralization of forest governance facilitated commercialization among CFUGs?</vt:lpstr>
      <vt:lpstr>What impact has commercialization had on tenure security?</vt:lpstr>
      <vt:lpstr>5. Market mechanisms, carbon trading (REDD), and tenure security</vt:lpstr>
      <vt:lpstr>Geography of SFM certification &amp; REDD</vt:lpstr>
      <vt:lpstr>Lessons from SFM Certification  (2005 – Present)</vt:lpstr>
      <vt:lpstr>Nepal’s involvement in REDD</vt:lpstr>
      <vt:lpstr>Specific REDD readiness activities</vt:lpstr>
      <vt:lpstr>6. Challenges, lessons and implications for REDD</vt:lpstr>
      <vt:lpstr>Risks of advancing with carbon trading without clearly defined and enforceable forest land/carbon tenure regimes: </vt:lpstr>
      <vt:lpstr>Five measures to enhance Nepal’s benefits from carbon trading and REDD:</vt:lpstr>
      <vt:lpstr>PowerPoint Presentation</vt:lpstr>
      <vt:lpstr>-End of Presentation-</vt:lpstr>
      <vt:lpstr>Costs of securing resource/land tenure</vt:lpstr>
      <vt:lpstr>Costs of securing resource/land tenure (2)</vt:lpstr>
      <vt:lpstr>Proposed MRV and payment system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the Carbon Commons:  Decentralization, Commercialization, Forest Tenure and Carbon Trading in Nepal’s Community Forestry</dc:title>
  <dc:creator>Bryan Bushley</dc:creator>
  <cp:lastModifiedBy>Bryan Bushley</cp:lastModifiedBy>
  <cp:revision>211</cp:revision>
  <cp:lastPrinted>2011-10-20T02:14:52Z</cp:lastPrinted>
  <dcterms:created xsi:type="dcterms:W3CDTF">2011-10-17T20:52:22Z</dcterms:created>
  <dcterms:modified xsi:type="dcterms:W3CDTF">2011-10-21T12:44:05Z</dcterms:modified>
</cp:coreProperties>
</file>